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71" r:id="rId10"/>
    <p:sldId id="273" r:id="rId11"/>
    <p:sldId id="274" r:id="rId12"/>
    <p:sldId id="276" r:id="rId13"/>
    <p:sldId id="269" r:id="rId14"/>
    <p:sldId id="275" r:id="rId15"/>
    <p:sldId id="277" r:id="rId16"/>
    <p:sldId id="263" r:id="rId17"/>
    <p:sldId id="265" r:id="rId18"/>
    <p:sldId id="278" r:id="rId19"/>
    <p:sldId id="264" r:id="rId20"/>
    <p:sldId id="279" r:id="rId21"/>
    <p:sldId id="282" r:id="rId22"/>
    <p:sldId id="281" r:id="rId23"/>
    <p:sldId id="280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3279" autoAdjust="0"/>
  </p:normalViewPr>
  <p:slideViewPr>
    <p:cSldViewPr snapToGrid="0" showGuides="1">
      <p:cViewPr varScale="1">
        <p:scale>
          <a:sx n="78" d="100"/>
          <a:sy n="78" d="100"/>
        </p:scale>
        <p:origin x="264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2E78D-BEA2-4D8B-8A6E-D431C9758560}" type="datetimeFigureOut">
              <a:rPr kumimoji="1" lang="ja-JP" altLang="en-US" smtClean="0"/>
              <a:t>2018/12/29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CBB8D-954C-4A7A-AAA1-B366A44D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34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(chameleon mechanism works in high-density region)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CBB8D-954C-4A7A-AAA1-B366A44D979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33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Instability in early-time&lt;&lt; Stability in late-time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CBB8D-954C-4A7A-AAA1-B366A44D979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80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B132C9F-15F9-47E6-93D5-55B1A6AB2887}"/>
              </a:ext>
            </a:extLst>
          </p:cNvPr>
          <p:cNvSpPr/>
          <p:nvPr userDrawn="1"/>
        </p:nvSpPr>
        <p:spPr>
          <a:xfrm>
            <a:off x="6490952" y="6453525"/>
            <a:ext cx="2653047" cy="40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53448"/>
            <a:ext cx="7772400" cy="1500026"/>
          </a:xfrm>
        </p:spPr>
        <p:txBody>
          <a:bodyPr anchor="t">
            <a:normAutofit/>
          </a:bodyPr>
          <a:lstStyle>
            <a:lvl1pPr algn="ctr">
              <a:defRPr sz="3600" baseline="0">
                <a:solidFill>
                  <a:srgbClr val="080016"/>
                </a:solidFill>
              </a:defRPr>
            </a:lvl1pPr>
          </a:lstStyle>
          <a:p>
            <a:r>
              <a:rPr lang="ja-JP" altLang="en-US" dirty="0"/>
              <a:t>発表タイトル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20602"/>
            <a:ext cx="7772400" cy="40839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発表者名 </a:t>
            </a:r>
            <a:r>
              <a:rPr lang="en-US" altLang="ja-JP" dirty="0"/>
              <a:t>(</a:t>
            </a:r>
            <a:r>
              <a:rPr lang="ja-JP" altLang="en-US" dirty="0"/>
              <a:t>所属</a:t>
            </a:r>
            <a:r>
              <a:rPr lang="en-US" altLang="ja-JP" dirty="0"/>
              <a:t>)</a:t>
            </a:r>
            <a:endParaRPr lang="en-US" dirty="0"/>
          </a:p>
        </p:txBody>
      </p:sp>
      <p:sp>
        <p:nvSpPr>
          <p:cNvPr id="9" name="直角三角形 8">
            <a:extLst>
              <a:ext uri="{FF2B5EF4-FFF2-40B4-BE49-F238E27FC236}">
                <a16:creationId xmlns:a16="http://schemas.microsoft.com/office/drawing/2014/main" id="{1BFC67C9-859D-4359-8812-33C27ABD7708}"/>
              </a:ext>
            </a:extLst>
          </p:cNvPr>
          <p:cNvSpPr/>
          <p:nvPr userDrawn="1"/>
        </p:nvSpPr>
        <p:spPr>
          <a:xfrm rot="5400000">
            <a:off x="0" y="-1983"/>
            <a:ext cx="1080000" cy="10800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BC769A-CD5A-4E20-A66E-5099705AF73E}"/>
              </a:ext>
            </a:extLst>
          </p:cNvPr>
          <p:cNvCxnSpPr/>
          <p:nvPr userDrawn="1"/>
        </p:nvCxnSpPr>
        <p:spPr>
          <a:xfrm>
            <a:off x="3006909" y="904875"/>
            <a:ext cx="6140083" cy="0"/>
          </a:xfrm>
          <a:prstGeom prst="line">
            <a:avLst/>
          </a:prstGeom>
          <a:ln w="12700">
            <a:solidFill>
              <a:srgbClr val="08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03E6D5EA-9850-43A3-A476-92EDF46C82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31988" y="133350"/>
            <a:ext cx="7046912" cy="77152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日時</a:t>
            </a:r>
            <a:r>
              <a:rPr kumimoji="1" lang="en-US" altLang="ja-JP" dirty="0"/>
              <a:t>@</a:t>
            </a:r>
            <a:r>
              <a:rPr kumimoji="1" lang="ja-JP" altLang="en-US" dirty="0"/>
              <a:t>場所</a:t>
            </a:r>
            <a:r>
              <a:rPr kumimoji="1" lang="en-US" altLang="ja-JP" dirty="0"/>
              <a:t>/</a:t>
            </a:r>
            <a:r>
              <a:rPr kumimoji="1" lang="ja-JP" altLang="en-US" dirty="0"/>
              <a:t>発表会名称</a:t>
            </a:r>
          </a:p>
        </p:txBody>
      </p:sp>
      <p:sp>
        <p:nvSpPr>
          <p:cNvPr id="16" name="コンテンツ プレースホルダー 15">
            <a:extLst>
              <a:ext uri="{FF2B5EF4-FFF2-40B4-BE49-F238E27FC236}">
                <a16:creationId xmlns:a16="http://schemas.microsoft.com/office/drawing/2014/main" id="{0663E9D4-9B98-4867-AA53-FB18A81341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85800" y="3696128"/>
            <a:ext cx="7772400" cy="1327935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70C0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参考文献</a:t>
            </a:r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819FC30D-D158-4612-8DCB-D09504EF2B7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5800" y="5291138"/>
            <a:ext cx="6043611" cy="119221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共同研究者名前 </a:t>
            </a:r>
            <a:r>
              <a:rPr kumimoji="1" lang="en-US" altLang="ja-JP" dirty="0"/>
              <a:t>(</a:t>
            </a:r>
            <a:r>
              <a:rPr kumimoji="1" lang="ja-JP" altLang="en-US" dirty="0"/>
              <a:t>所属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40677CEE-C097-434E-BAE0-C079EB1BFAF2}"/>
              </a:ext>
            </a:extLst>
          </p:cNvPr>
          <p:cNvSpPr/>
          <p:nvPr userDrawn="1"/>
        </p:nvSpPr>
        <p:spPr>
          <a:xfrm rot="16200000">
            <a:off x="8064000" y="5778000"/>
            <a:ext cx="1080000" cy="10800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72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E8477F4-122E-478A-829D-D8E41FC156A2}"/>
              </a:ext>
            </a:extLst>
          </p:cNvPr>
          <p:cNvSpPr/>
          <p:nvPr userDrawn="1"/>
        </p:nvSpPr>
        <p:spPr>
          <a:xfrm>
            <a:off x="-1" y="541871"/>
            <a:ext cx="9144000" cy="676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baseline="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D1A7B8-05C8-4326-A1BE-ED259A5DD92C}"/>
              </a:ext>
            </a:extLst>
          </p:cNvPr>
          <p:cNvSpPr/>
          <p:nvPr userDrawn="1"/>
        </p:nvSpPr>
        <p:spPr>
          <a:xfrm>
            <a:off x="0" y="0"/>
            <a:ext cx="1809750" cy="6524091"/>
          </a:xfrm>
          <a:prstGeom prst="rect">
            <a:avLst/>
          </a:prstGeom>
          <a:solidFill>
            <a:srgbClr val="08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78B01D-8BDE-4760-8C81-39302AA1C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9749" y="608984"/>
            <a:ext cx="7077772" cy="544529"/>
          </a:xfrm>
        </p:spPr>
        <p:txBody>
          <a:bodyPr/>
          <a:lstStyle>
            <a:lvl1pPr algn="r">
              <a:defRPr/>
            </a:lvl1pPr>
          </a:lstStyle>
          <a:p>
            <a:r>
              <a:rPr kumimoji="1" lang="ja-JP" altLang="en-US" dirty="0"/>
              <a:t>発表内容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314641-9802-445B-A40C-1AD560AB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9D4C8F-457C-417E-B676-5079AECF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6737" y="6524091"/>
            <a:ext cx="5352474" cy="333909"/>
          </a:xfrm>
        </p:spPr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F32B4A-7EEC-43D4-8353-0047712B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772" y="0"/>
            <a:ext cx="1171977" cy="5445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C6CAC2-2124-4278-897D-0B3124FE1A3C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15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66984433-483A-463A-B7DF-DDEC00B039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09750" y="1551879"/>
            <a:ext cx="7334251" cy="75980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コンテンツ プレースホルダー 8">
            <a:extLst>
              <a:ext uri="{FF2B5EF4-FFF2-40B4-BE49-F238E27FC236}">
                <a16:creationId xmlns:a16="http://schemas.microsoft.com/office/drawing/2014/main" id="{34E8405B-9891-445B-9DFC-40C70EA4B1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551878"/>
            <a:ext cx="1809750" cy="759806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kumimoji="1" lang="ja-JP" altLang="en-US" dirty="0"/>
              <a:t>ページ数</a:t>
            </a:r>
          </a:p>
        </p:txBody>
      </p:sp>
      <p:sp>
        <p:nvSpPr>
          <p:cNvPr id="19" name="コンテンツ プレースホルダー 8">
            <a:extLst>
              <a:ext uri="{FF2B5EF4-FFF2-40B4-BE49-F238E27FC236}">
                <a16:creationId xmlns:a16="http://schemas.microsoft.com/office/drawing/2014/main" id="{C10B8950-0950-4C39-BB91-516B6EF673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09749" y="2764235"/>
            <a:ext cx="7334251" cy="75980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0" name="コンテンツ プレースホルダー 8">
            <a:extLst>
              <a:ext uri="{FF2B5EF4-FFF2-40B4-BE49-F238E27FC236}">
                <a16:creationId xmlns:a16="http://schemas.microsoft.com/office/drawing/2014/main" id="{C798AE67-6FA8-4F64-863C-CD42F9C1E9A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2764234"/>
            <a:ext cx="1809750" cy="759806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kumimoji="1" lang="ja-JP" altLang="en-US" dirty="0"/>
              <a:t>ページ数</a:t>
            </a:r>
          </a:p>
        </p:txBody>
      </p:sp>
      <p:sp>
        <p:nvSpPr>
          <p:cNvPr id="21" name="コンテンツ プレースホルダー 8">
            <a:extLst>
              <a:ext uri="{FF2B5EF4-FFF2-40B4-BE49-F238E27FC236}">
                <a16:creationId xmlns:a16="http://schemas.microsoft.com/office/drawing/2014/main" id="{75603EF2-47CD-4434-A17A-27C2B620F66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09750" y="3976589"/>
            <a:ext cx="7334251" cy="75980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2" name="コンテンツ プレースホルダー 8">
            <a:extLst>
              <a:ext uri="{FF2B5EF4-FFF2-40B4-BE49-F238E27FC236}">
                <a16:creationId xmlns:a16="http://schemas.microsoft.com/office/drawing/2014/main" id="{595F7F2E-400E-4FC8-A4D3-30DCF80654F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0" y="3976588"/>
            <a:ext cx="1809750" cy="759806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kumimoji="1" lang="ja-JP" altLang="en-US" dirty="0"/>
              <a:t>ページ数</a:t>
            </a:r>
          </a:p>
        </p:txBody>
      </p:sp>
      <p:sp>
        <p:nvSpPr>
          <p:cNvPr id="23" name="コンテンツ プレースホルダー 8">
            <a:extLst>
              <a:ext uri="{FF2B5EF4-FFF2-40B4-BE49-F238E27FC236}">
                <a16:creationId xmlns:a16="http://schemas.microsoft.com/office/drawing/2014/main" id="{34B93192-A548-4D8A-B7D6-FFB062DE19A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809750" y="5188941"/>
            <a:ext cx="7334251" cy="75980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4" name="コンテンツ プレースホルダー 8">
            <a:extLst>
              <a:ext uri="{FF2B5EF4-FFF2-40B4-BE49-F238E27FC236}">
                <a16:creationId xmlns:a16="http://schemas.microsoft.com/office/drawing/2014/main" id="{66601BBB-08D5-452A-906B-23F5BF006AD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0" y="5188940"/>
            <a:ext cx="1809750" cy="759806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kumimoji="1" lang="ja-JP" altLang="en-US" dirty="0"/>
              <a:t>ページ数</a:t>
            </a:r>
          </a:p>
        </p:txBody>
      </p:sp>
    </p:spTree>
    <p:extLst>
      <p:ext uri="{BB962C8B-B14F-4D97-AF65-F5344CB8AC3E}">
        <p14:creationId xmlns:p14="http://schemas.microsoft.com/office/powerpoint/2010/main" val="304699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ACA92-8B04-4DD7-9C54-76821DDD167D}"/>
              </a:ext>
            </a:extLst>
          </p:cNvPr>
          <p:cNvSpPr/>
          <p:nvPr userDrawn="1"/>
        </p:nvSpPr>
        <p:spPr>
          <a:xfrm>
            <a:off x="0" y="0"/>
            <a:ext cx="9144000" cy="544527"/>
          </a:xfrm>
          <a:prstGeom prst="rect">
            <a:avLst/>
          </a:prstGeom>
          <a:solidFill>
            <a:srgbClr val="08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baseline="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3250"/>
            <a:ext cx="7886700" cy="5548044"/>
          </a:xfrm>
        </p:spPr>
        <p:txBody>
          <a:bodyPr/>
          <a:lstStyle>
            <a:lvl1pPr>
              <a:defRPr>
                <a:solidFill>
                  <a:srgbClr val="080016"/>
                </a:solidFill>
              </a:defRPr>
            </a:lvl1pPr>
            <a:lvl2pPr>
              <a:defRPr>
                <a:solidFill>
                  <a:srgbClr val="080016"/>
                </a:solidFill>
              </a:defRPr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2023" y="-2"/>
            <a:ext cx="1171977" cy="5445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C6CAC2-2124-4278-897D-0B3124FE1A3C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15</a:t>
            </a:r>
            <a:endParaRPr kumimoji="1" lang="ja-JP" altLang="en-US" dirty="0"/>
          </a:p>
        </p:txBody>
      </p:sp>
      <p:sp>
        <p:nvSpPr>
          <p:cNvPr id="10" name="フッター プレースホルダー 3">
            <a:extLst>
              <a:ext uri="{FF2B5EF4-FFF2-40B4-BE49-F238E27FC236}">
                <a16:creationId xmlns:a16="http://schemas.microsoft.com/office/drawing/2014/main" id="{6B515864-CC4B-45DC-A952-6E33FAA4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6737" y="6524091"/>
            <a:ext cx="5352474" cy="333909"/>
          </a:xfrm>
        </p:spPr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86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560E131-9FEC-4FB8-8430-DBD752B5A36D}"/>
              </a:ext>
            </a:extLst>
          </p:cNvPr>
          <p:cNvSpPr/>
          <p:nvPr userDrawn="1"/>
        </p:nvSpPr>
        <p:spPr>
          <a:xfrm>
            <a:off x="0" y="0"/>
            <a:ext cx="9144000" cy="544527"/>
          </a:xfrm>
          <a:prstGeom prst="rect">
            <a:avLst/>
          </a:prstGeom>
          <a:solidFill>
            <a:srgbClr val="08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baseline="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C6CAC2-2124-4278-897D-0B3124FE1A3C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320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41934AC-DD8C-472A-85EC-6D3668EA6539}"/>
              </a:ext>
            </a:extLst>
          </p:cNvPr>
          <p:cNvSpPr/>
          <p:nvPr userDrawn="1"/>
        </p:nvSpPr>
        <p:spPr>
          <a:xfrm>
            <a:off x="1809750" y="1906730"/>
            <a:ext cx="7334249" cy="79836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baseline="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AE9DBA-433D-4C14-A67E-23C8F8213BF7}"/>
              </a:ext>
            </a:extLst>
          </p:cNvPr>
          <p:cNvSpPr/>
          <p:nvPr userDrawn="1"/>
        </p:nvSpPr>
        <p:spPr>
          <a:xfrm>
            <a:off x="0" y="1906730"/>
            <a:ext cx="1809750" cy="798370"/>
          </a:xfrm>
          <a:prstGeom prst="rect">
            <a:avLst/>
          </a:prstGeom>
          <a:solidFill>
            <a:srgbClr val="080016"/>
          </a:solidFill>
          <a:ln>
            <a:solidFill>
              <a:srgbClr val="080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baseline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111" y="2015168"/>
            <a:ext cx="7233889" cy="581491"/>
          </a:xfrm>
        </p:spPr>
        <p:txBody>
          <a:bodyPr anchor="b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15</a:t>
            </a:r>
            <a:endParaRPr kumimoji="1" lang="ja-JP" alt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4F44CC-6744-4BFB-88F7-9E5005B1D0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9750" y="2977377"/>
            <a:ext cx="6705600" cy="3330954"/>
          </a:xfrm>
        </p:spPr>
        <p:txBody>
          <a:bodyPr/>
          <a:lstStyle>
            <a:lvl1pPr>
              <a:defRPr>
                <a:solidFill>
                  <a:srgbClr val="080016"/>
                </a:solidFill>
              </a:defRPr>
            </a:lvl1pPr>
            <a:lvl2pPr>
              <a:defRPr>
                <a:solidFill>
                  <a:srgbClr val="080016"/>
                </a:solidFill>
              </a:defRPr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5056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0289"/>
            <a:ext cx="7886700" cy="5551301"/>
          </a:xfrm>
        </p:spPr>
        <p:txBody>
          <a:bodyPr/>
          <a:lstStyle>
            <a:lvl1pPr>
              <a:defRPr>
                <a:solidFill>
                  <a:srgbClr val="080016"/>
                </a:solidFill>
              </a:defRPr>
            </a:lvl1pPr>
            <a:lvl2pPr>
              <a:defRPr>
                <a:solidFill>
                  <a:srgbClr val="080016"/>
                </a:solidFill>
              </a:defRPr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47E98E1-B143-44B5-AD88-09729192A448}"/>
              </a:ext>
            </a:extLst>
          </p:cNvPr>
          <p:cNvSpPr/>
          <p:nvPr userDrawn="1"/>
        </p:nvSpPr>
        <p:spPr>
          <a:xfrm>
            <a:off x="6729412" y="6453525"/>
            <a:ext cx="2414587" cy="40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18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748" y="1"/>
            <a:ext cx="7719275" cy="544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60289"/>
            <a:ext cx="7886700" cy="5548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24091"/>
            <a:ext cx="1376737" cy="3339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6737" y="6524092"/>
            <a:ext cx="5352474" cy="333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2023" y="-2"/>
            <a:ext cx="1171977" cy="544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fld id="{B9C6CAC2-2124-4278-897D-0B3124FE1A3C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15</a:t>
            </a:r>
            <a:endParaRPr kumimoji="1" lang="ja-JP" altLang="en-US" dirty="0"/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5721232F-7F4D-499B-8A59-5E768F150FA4}"/>
              </a:ext>
            </a:extLst>
          </p:cNvPr>
          <p:cNvSpPr txBox="1">
            <a:spLocks/>
          </p:cNvSpPr>
          <p:nvPr userDrawn="1"/>
        </p:nvSpPr>
        <p:spPr>
          <a:xfrm>
            <a:off x="6729211" y="6524093"/>
            <a:ext cx="2414789" cy="333908"/>
          </a:xfrm>
          <a:prstGeom prst="rect">
            <a:avLst/>
          </a:prstGeom>
          <a:solidFill>
            <a:srgbClr val="080016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200" kern="12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None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Taishi Katsuragawa (CCNU)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332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6" r:id="rId4"/>
    <p:sldLayoutId id="2147483663" r:id="rId5"/>
    <p:sldLayoutId id="214748366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 baseline="0">
          <a:solidFill>
            <a:srgbClr val="080016"/>
          </a:solidFill>
          <a:latin typeface="Segoe UI" panose="020B0502040204020203" pitchFamily="34" charset="0"/>
          <a:ea typeface="メイリオ" panose="020B0604030504040204" pitchFamily="50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400" kern="1200" baseline="0">
          <a:solidFill>
            <a:srgbClr val="080016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‒"/>
        <a:defRPr kumimoji="1" sz="2000" kern="1200" baseline="0">
          <a:solidFill>
            <a:srgbClr val="080016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image" Target="../media/image56.png"/><Relationship Id="rId9" Type="http://schemas.openxmlformats.org/officeDocument/2006/relationships/image" Target="../media/image1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4.tm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5.tmp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5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CE01EF6-BD92-41D2-B6E5-AA5FCAECF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85" y="1383304"/>
            <a:ext cx="8655627" cy="1060517"/>
          </a:xfrm>
        </p:spPr>
        <p:txBody>
          <a:bodyPr>
            <a:noAutofit/>
          </a:bodyPr>
          <a:lstStyle/>
          <a:p>
            <a:r>
              <a:rPr kumimoji="1" lang="en-US" altLang="ja-JP" sz="3200" b="1" dirty="0"/>
              <a:t>Chameleonic Dark Matter: </a:t>
            </a:r>
            <a:br>
              <a:rPr kumimoji="1" lang="en-US" altLang="ja-JP" sz="3200" b="1" dirty="0"/>
            </a:br>
            <a:r>
              <a:rPr kumimoji="1" lang="en-US" altLang="ja-JP" sz="3200" b="1" dirty="0"/>
              <a:t>Implications for current and early Universe</a:t>
            </a:r>
            <a:endParaRPr kumimoji="1" lang="ja-JP" altLang="en-US" sz="3200" b="1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FAA5FDFD-8D57-4A91-83DA-7F7A1B410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2603767"/>
            <a:ext cx="7772400" cy="928823"/>
          </a:xfrm>
        </p:spPr>
        <p:txBody>
          <a:bodyPr>
            <a:normAutofit/>
          </a:bodyPr>
          <a:lstStyle/>
          <a:p>
            <a:r>
              <a:rPr lang="en-US" altLang="ja-JP" dirty="0"/>
              <a:t>Taishi Katsuragawa (</a:t>
            </a:r>
            <a:r>
              <a:rPr lang="ja-JP" altLang="en-US" dirty="0"/>
              <a:t>桂川 大志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華中師範大学 </a:t>
            </a:r>
            <a:r>
              <a:rPr lang="en-US" altLang="ja-JP" dirty="0"/>
              <a:t>(Institute of Astrophysics, CCNU)</a:t>
            </a:r>
            <a:endParaRPr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69573D-D065-4EB9-AE9B-ABF655E2FB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90704" y="84909"/>
            <a:ext cx="5153296" cy="819966"/>
          </a:xfrm>
        </p:spPr>
        <p:txBody>
          <a:bodyPr>
            <a:noAutofit/>
          </a:bodyPr>
          <a:lstStyle/>
          <a:p>
            <a:r>
              <a:rPr lang="en-US" altLang="ja-JP" sz="1400" dirty="0"/>
              <a:t>December 28-31, 2018 @NCTS, Fu-</a:t>
            </a:r>
            <a:r>
              <a:rPr lang="en-US" altLang="ja-JP" sz="1400" dirty="0" err="1"/>
              <a:t>Guang</a:t>
            </a:r>
            <a:r>
              <a:rPr lang="en-US" altLang="ja-JP" sz="1400" dirty="0"/>
              <a:t>-Shan </a:t>
            </a:r>
          </a:p>
          <a:p>
            <a:r>
              <a:rPr lang="en-US" altLang="ja-JP" sz="1400" dirty="0"/>
              <a:t>5th International Workshop on</a:t>
            </a:r>
            <a:r>
              <a:rPr lang="ja-JP" altLang="en-US" sz="1400" dirty="0"/>
              <a:t> </a:t>
            </a:r>
            <a:r>
              <a:rPr lang="en-US" altLang="ja-JP" sz="1400" dirty="0"/>
              <a:t>Dark Matter, Dark Energy and Matter-Antimatter Asymmetry</a:t>
            </a:r>
            <a:endParaRPr kumimoji="1" lang="ja-JP" altLang="en-US" sz="14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EFB6783-5054-48E3-B4F3-467E2E5B350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800" y="3609779"/>
            <a:ext cx="7492285" cy="2082683"/>
          </a:xfrm>
        </p:spPr>
        <p:txBody>
          <a:bodyPr>
            <a:normAutofit/>
          </a:bodyPr>
          <a:lstStyle/>
          <a:p>
            <a:r>
              <a:rPr lang="en-US" altLang="ja-JP" u="sng" dirty="0"/>
              <a:t>Reference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800" dirty="0"/>
              <a:t>“Dark matter in modified gravity?” Phys. Rev. D95 044040 (2017)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800" dirty="0"/>
              <a:t>“Cosmic History of Chameleonic Dark Matter in F(R) Gravity” </a:t>
            </a:r>
            <a:r>
              <a:rPr lang="ja-JP" altLang="en-US" sz="1800" dirty="0"/>
              <a:t>　　　</a:t>
            </a:r>
            <a:r>
              <a:rPr lang="en-US" altLang="ja-JP" sz="1800" dirty="0"/>
              <a:t>Phys. Rev. D97, 064037 (2018)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800" dirty="0"/>
              <a:t>“F(R) gravity in the early Universe: Electroweak phase transition and chameleon mechanism”</a:t>
            </a:r>
            <a:r>
              <a:rPr lang="ja-JP" altLang="en-US" sz="1800" dirty="0"/>
              <a:t> </a:t>
            </a:r>
            <a:r>
              <a:rPr lang="en-US" altLang="ja-JP" sz="1800" dirty="0"/>
              <a:t>[arXiv:1812.00640]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10CB3820-8229-437F-A2C1-B6E314307C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5769651"/>
            <a:ext cx="8087497" cy="954999"/>
          </a:xfrm>
        </p:spPr>
        <p:txBody>
          <a:bodyPr/>
          <a:lstStyle/>
          <a:p>
            <a:r>
              <a:rPr lang="en-US" altLang="ja-JP" u="sng" dirty="0"/>
              <a:t>In</a:t>
            </a:r>
            <a:r>
              <a:rPr lang="ja-JP" altLang="en-US" u="sng" dirty="0"/>
              <a:t> </a:t>
            </a:r>
            <a:r>
              <a:rPr lang="en-US" altLang="ja-JP" u="sng" dirty="0"/>
              <a:t>collaboration</a:t>
            </a:r>
            <a:r>
              <a:rPr lang="ja-JP" altLang="en-US" u="sng" dirty="0"/>
              <a:t> </a:t>
            </a:r>
            <a:r>
              <a:rPr lang="en-US" altLang="ja-JP" u="sng" dirty="0"/>
              <a:t>with</a:t>
            </a:r>
          </a:p>
          <a:p>
            <a:r>
              <a:rPr lang="en-US" altLang="ja-JP" dirty="0"/>
              <a:t>Shinya Matsuzaki (Jilin U.), Eibun</a:t>
            </a:r>
            <a:r>
              <a:rPr lang="ja-JP" altLang="en-US" dirty="0"/>
              <a:t> </a:t>
            </a:r>
            <a:r>
              <a:rPr lang="en-US" altLang="ja-JP" dirty="0"/>
              <a:t>Senaha (IBS), Hua Chen (CCNU)</a:t>
            </a:r>
          </a:p>
          <a:p>
            <a:endParaRPr kumimoji="1" lang="ja-JP" altLang="en-US" dirty="0"/>
          </a:p>
        </p:txBody>
      </p:sp>
      <p:pic>
        <p:nvPicPr>
          <p:cNvPr id="9" name="Picture 2" descr="Central China Normal University logo.png">
            <a:extLst>
              <a:ext uri="{FF2B5EF4-FFF2-40B4-BE49-F238E27FC236}">
                <a16:creationId xmlns:a16="http://schemas.microsoft.com/office/drawing/2014/main" id="{E1B45E56-CD4A-400D-88CA-3F5E649A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75" y="2600523"/>
            <a:ext cx="928824" cy="9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9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9ED3DB9-A976-41AE-810C-F7638882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Stability in Late-time Universe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172CEE7A-4B23-4541-BD9F-BE54F4276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b="1" dirty="0" err="1">
                    <a:solidFill>
                      <a:srgbClr val="0070C0"/>
                    </a:solidFill>
                  </a:rPr>
                  <a:t>Scalaron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 lifetime in the late-time Universe</a:t>
                </a:r>
              </a:p>
              <a:p>
                <a:r>
                  <a:rPr lang="en-US" altLang="ja-JP" dirty="0" err="1"/>
                  <a:t>Scalaron</a:t>
                </a:r>
                <a:r>
                  <a:rPr lang="en-US" altLang="ja-JP" dirty="0"/>
                  <a:t> mainly decays into diphoton in late-time because </a:t>
                </a:r>
                <a:r>
                  <a:rPr lang="en-US" altLang="ja-JP" dirty="0" err="1"/>
                  <a:t>scalaron</a:t>
                </a:r>
                <a:r>
                  <a:rPr lang="en-US" altLang="ja-JP" dirty="0"/>
                  <a:t> mass becomes smaller and smaller.</a:t>
                </a:r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Lifetime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z="2000" dirty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ja-JP" altLang="en-US" sz="2000" i="1" dirty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  <m:sup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sz="2000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dirty="0"/>
                  <a:t>(age of Universe) </a:t>
                </a:r>
                <a:r>
                  <a:rPr lang="ja-JP" altLang="en-US" sz="2000" dirty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ja-JP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ja-JP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(1)[</m:t>
                    </m:r>
                    <m:r>
                      <m:rPr>
                        <m:sty m:val="p"/>
                      </m:rPr>
                      <a:rPr lang="en-US" altLang="ja-JP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2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ja-JP" dirty="0"/>
                  <a:t>In late-time Universe, the </a:t>
                </a:r>
                <a:r>
                  <a:rPr lang="en-US" altLang="ja-JP" dirty="0" err="1"/>
                  <a:t>scalaron</a:t>
                </a:r>
                <a:r>
                  <a:rPr lang="en-US" altLang="ja-JP" dirty="0"/>
                  <a:t> mass should be smaller than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(1) [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lvl="1"/>
                <a:r>
                  <a:rPr lang="en-US" altLang="ja-JP" dirty="0"/>
                  <a:t>Consistent with F(R) model for DE?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172CEE7A-4B23-4541-BD9F-BE54F4276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C33F0A-7C8A-4FCC-A914-BA722346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12A5FA-01EB-4C37-9D49-DFB0D6BA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9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F70E7D-A2C7-47A9-AA81-117F7D48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83EDF8D-C5DA-4111-B558-1C98F4DA59DA}"/>
              </a:ext>
            </a:extLst>
          </p:cNvPr>
          <p:cNvGrpSpPr/>
          <p:nvPr/>
        </p:nvGrpSpPr>
        <p:grpSpPr>
          <a:xfrm>
            <a:off x="1598453" y="2041898"/>
            <a:ext cx="4880312" cy="2638744"/>
            <a:chOff x="1598453" y="2041898"/>
            <a:chExt cx="4880312" cy="2638744"/>
          </a:xfrm>
        </p:grpSpPr>
        <p:pic>
          <p:nvPicPr>
            <p:cNvPr id="8" name="図 7" descr="画面の領域">
              <a:extLst>
                <a:ext uri="{FF2B5EF4-FFF2-40B4-BE49-F238E27FC236}">
                  <a16:creationId xmlns:a16="http://schemas.microsoft.com/office/drawing/2014/main" id="{F078F37A-1CFA-4257-9F21-3B26C258B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775" y="2041898"/>
              <a:ext cx="3896607" cy="2638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コンテンツ プレースホルダー 2">
                  <a:extLst>
                    <a:ext uri="{FF2B5EF4-FFF2-40B4-BE49-F238E27FC236}">
                      <a16:creationId xmlns:a16="http://schemas.microsoft.com/office/drawing/2014/main" id="{009CC3AE-2F82-4134-BD27-FFFBDFFEBB1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98453" y="3633721"/>
                  <a:ext cx="1294125" cy="47439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a14:m>
                  <a:r>
                    <a:rPr lang="en-US" altLang="ja-JP" dirty="0">
                      <a:solidFill>
                        <a:srgbClr val="FF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[s]</a:t>
                  </a:r>
                </a:p>
              </p:txBody>
            </p:sp>
          </mc:Choice>
          <mc:Fallback xmlns="">
            <p:sp>
              <p:nvSpPr>
                <p:cNvPr id="9" name="コンテンツ プレースホルダー 2">
                  <a:extLst>
                    <a:ext uri="{FF2B5EF4-FFF2-40B4-BE49-F238E27FC236}">
                      <a16:creationId xmlns:a16="http://schemas.microsoft.com/office/drawing/2014/main" id="{009CC3AE-2F82-4134-BD27-FFFBDFFEBB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453" y="3633721"/>
                  <a:ext cx="1294125" cy="474397"/>
                </a:xfrm>
                <a:prstGeom prst="rect">
                  <a:avLst/>
                </a:prstGeom>
                <a:blipFill>
                  <a:blip r:embed="rId4"/>
                  <a:stretch>
                    <a:fillRect t="-5128" b="-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コンテンツ プレースホルダー 2">
                  <a:extLst>
                    <a:ext uri="{FF2B5EF4-FFF2-40B4-BE49-F238E27FC236}">
                      <a16:creationId xmlns:a16="http://schemas.microsoft.com/office/drawing/2014/main" id="{1C2BE6D1-ED4F-4E33-BBBC-0731EE54BAD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60272" y="2228876"/>
                  <a:ext cx="1418493" cy="55261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u="sng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ja-JP" sz="2000" b="0" i="1" u="sng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2000" b="0" i="1" u="sng" smtClean="0">
                            <a:latin typeface="Cambria Math" panose="02040503050406030204" pitchFamily="18" charset="0"/>
                          </a:rPr>
                          <m:t>𝛾𝛾</m:t>
                        </m:r>
                      </m:oMath>
                    </m:oMathPara>
                  </a14:m>
                  <a:endParaRPr lang="ja-JP" altLang="en-US" sz="2000" u="sng" dirty="0"/>
                </a:p>
              </p:txBody>
            </p:sp>
          </mc:Choice>
          <mc:Fallback xmlns="">
            <p:sp>
              <p:nvSpPr>
                <p:cNvPr id="10" name="コンテンツ プレースホルダー 2">
                  <a:extLst>
                    <a:ext uri="{FF2B5EF4-FFF2-40B4-BE49-F238E27FC236}">
                      <a16:creationId xmlns:a16="http://schemas.microsoft.com/office/drawing/2014/main" id="{1C2BE6D1-ED4F-4E33-BBBC-0731EE54B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0272" y="2228876"/>
                  <a:ext cx="1418493" cy="5526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67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5912E8-EEB4-4773-A210-BA22C5C1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Scalaron</a:t>
            </a:r>
            <a:r>
              <a:rPr lang="en-US" altLang="ja-JP" dirty="0"/>
              <a:t> Mass in Current Universe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19E6492-C2C2-4789-B2B5-E7543DA6C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b="1" dirty="0" err="1">
                    <a:solidFill>
                      <a:srgbClr val="0070C0"/>
                    </a:solidFill>
                  </a:rPr>
                  <a:t>Scalaron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 mass in the current Universe</a:t>
                </a:r>
              </a:p>
              <a:p>
                <a:r>
                  <a:rPr lang="en-US" altLang="ja-JP" dirty="0"/>
                  <a:t>As an example, we study the environment in the galaxy</a:t>
                </a:r>
                <a:endParaRPr lang="ja-JP" altLang="en-US" dirty="0"/>
              </a:p>
              <a:p>
                <a:r>
                  <a:rPr lang="en-US" altLang="ja-JP" u="sng" dirty="0"/>
                  <a:t>Typical density</a:t>
                </a:r>
                <a:endParaRPr lang="ja-JP" altLang="en-US" u="sng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lang="en-US" altLang="ja-JP" sz="1400" dirty="0"/>
              </a:p>
              <a:p>
                <a:endParaRPr kumimoji="1" lang="en-US" altLang="ja-JP" dirty="0"/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Scalaron is very light in the current Universe.</a:t>
                </a:r>
                <a:endParaRPr lang="en-US" altLang="ja-JP" dirty="0"/>
              </a:p>
              <a:p>
                <a:r>
                  <a:rPr lang="en-US" altLang="ja-JP" dirty="0"/>
                  <a:t>cf.) Ultralight </a:t>
                </a:r>
                <a:r>
                  <a:rPr lang="en-US" altLang="ja-JP" dirty="0" err="1"/>
                  <a:t>axion</a:t>
                </a:r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−22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[eV])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ja-JP" altLang="en-US" dirty="0"/>
                  <a:t> </a:t>
                </a:r>
                <a:r>
                  <a:rPr lang="en-US" altLang="ja-JP" dirty="0"/>
                  <a:t>``Ultralight </a:t>
                </a:r>
                <a:r>
                  <a:rPr lang="en-US" altLang="ja-JP" dirty="0" err="1"/>
                  <a:t>scalaron</a:t>
                </a:r>
                <a:r>
                  <a:rPr lang="en-US" altLang="ja-JP" dirty="0"/>
                  <a:t>” also solves the small-scale problems?</a:t>
                </a:r>
              </a:p>
              <a:p>
                <a:r>
                  <a:rPr lang="en-US" altLang="ja-JP" dirty="0" err="1">
                    <a:solidFill>
                      <a:srgbClr val="FF0000"/>
                    </a:solidFill>
                  </a:rPr>
                  <a:t>Scalaron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is long-lived </a:t>
                </a:r>
                <a:r>
                  <a:rPr lang="en-US" altLang="ja-JP" dirty="0"/>
                  <a:t>in current Universe</a:t>
                </a:r>
              </a:p>
              <a:p>
                <a:pPr lvl="1"/>
                <a:r>
                  <a:rPr lang="en-US" altLang="ja-JP" dirty="0"/>
                  <a:t>Much smaller than constraint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  <m:r>
                      <a:rPr lang="en-US" altLang="ja-JP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altLang="ja-JP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What about relic density?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19E6492-C2C2-4789-B2B5-E7543DA6C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429" b="-3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84F046-D87E-480C-9D2E-7B08E8F6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3E77EC-E34E-4172-9DB0-1637B1E7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10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419D75-0A84-41B5-B0B6-9F79E831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78A50D8-852D-4256-A483-DE401C694D0E}"/>
              </a:ext>
            </a:extLst>
          </p:cNvPr>
          <p:cNvGrpSpPr/>
          <p:nvPr/>
        </p:nvGrpSpPr>
        <p:grpSpPr>
          <a:xfrm>
            <a:off x="1404188" y="2475014"/>
            <a:ext cx="6339785" cy="1117266"/>
            <a:chOff x="1404188" y="2475014"/>
            <a:chExt cx="6339785" cy="1117266"/>
          </a:xfrm>
        </p:grpSpPr>
        <p:sp>
          <p:nvSpPr>
            <p:cNvPr id="8" name="コンテンツ プレースホルダー 7">
              <a:extLst>
                <a:ext uri="{FF2B5EF4-FFF2-40B4-BE49-F238E27FC236}">
                  <a16:creationId xmlns:a16="http://schemas.microsoft.com/office/drawing/2014/main" id="{82011447-B3D5-4A99-AF30-FC44AC277134}"/>
                </a:ext>
              </a:extLst>
            </p:cNvPr>
            <p:cNvSpPr txBox="1">
              <a:spLocks/>
            </p:cNvSpPr>
            <p:nvPr/>
          </p:nvSpPr>
          <p:spPr>
            <a:xfrm>
              <a:off x="1404189" y="2475024"/>
              <a:ext cx="1990726" cy="42151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400" dirty="0" err="1">
                  <a:solidFill>
                    <a:schemeClr val="bg1"/>
                  </a:solidFill>
                </a:rPr>
                <a:t>Scalaron</a:t>
              </a:r>
              <a:r>
                <a:rPr lang="en-US" altLang="ja-JP" sz="2400" dirty="0">
                  <a:solidFill>
                    <a:schemeClr val="bg1"/>
                  </a:solidFill>
                </a:rPr>
                <a:t> mass</a:t>
              </a:r>
              <a:endParaRPr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四角形: 角を丸くする 6">
              <a:extLst>
                <a:ext uri="{FF2B5EF4-FFF2-40B4-BE49-F238E27FC236}">
                  <a16:creationId xmlns:a16="http://schemas.microsoft.com/office/drawing/2014/main" id="{3A34AD01-194D-41F6-9373-53A35EC1F46B}"/>
                </a:ext>
              </a:extLst>
            </p:cNvPr>
            <p:cNvSpPr/>
            <p:nvPr/>
          </p:nvSpPr>
          <p:spPr>
            <a:xfrm>
              <a:off x="1404188" y="2475014"/>
              <a:ext cx="6339785" cy="1117266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8001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0" name="Picture 6" descr="\begin{align*}&#10;m_{\varphi} = 10^{-24} \sim 10^{-23}  [\mathrm{eV}]&#10;\end{align*}">
              <a:extLst>
                <a:ext uri="{FF2B5EF4-FFF2-40B4-BE49-F238E27FC236}">
                  <a16:creationId xmlns:a16="http://schemas.microsoft.com/office/drawing/2014/main" id="{C818CCCA-51BC-4750-B0E6-5E9E8778B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220" y="3073770"/>
              <a:ext cx="2867990" cy="3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コンテンツ プレースホルダー 5">
              <a:extLst>
                <a:ext uri="{FF2B5EF4-FFF2-40B4-BE49-F238E27FC236}">
                  <a16:creationId xmlns:a16="http://schemas.microsoft.com/office/drawing/2014/main" id="{8D617B94-2FC0-4AFE-9F4D-C30172CA9FB6}"/>
                </a:ext>
              </a:extLst>
            </p:cNvPr>
            <p:cNvSpPr txBox="1">
              <a:spLocks/>
            </p:cNvSpPr>
            <p:nvPr/>
          </p:nvSpPr>
          <p:spPr>
            <a:xfrm>
              <a:off x="5231912" y="3067137"/>
              <a:ext cx="2259359" cy="449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000" dirty="0"/>
                <a:t>in typical galaxies</a:t>
              </a:r>
              <a:endParaRPr lang="ja-JP" altLang="en-US" sz="2000" dirty="0"/>
            </a:p>
          </p:txBody>
        </p:sp>
      </p:grpSp>
      <p:pic>
        <p:nvPicPr>
          <p:cNvPr id="12" name="Picture 4" descr="\begin{align*}&#10;-T^{\mu}_{\ \mu} = \rho \sim 3\mbox{--}5 \times 10^{-25} [\mathrm{g/cm^{3}}] &#10;\end{align*}">
            <a:extLst>
              <a:ext uri="{FF2B5EF4-FFF2-40B4-BE49-F238E27FC236}">
                <a16:creationId xmlns:a16="http://schemas.microsoft.com/office/drawing/2014/main" id="{3DAE0020-4EA2-4F12-887C-1FA80A31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28" y="1822654"/>
            <a:ext cx="3789554" cy="3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1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FB121-1A68-49F2-BEDA-AD4BE795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Scalaron</a:t>
            </a:r>
            <a:r>
              <a:rPr lang="en-US" altLang="ja-JP" dirty="0"/>
              <a:t> Relic Density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8481371-7E5F-4280-9F23-68212B1A5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43249"/>
                <a:ext cx="7886700" cy="556611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How to estimate relic abundance of </a:t>
                </a:r>
                <a:r>
                  <a:rPr lang="en-US" altLang="ja-JP" b="1" dirty="0" err="1">
                    <a:solidFill>
                      <a:srgbClr val="0070C0"/>
                    </a:solidFill>
                  </a:rPr>
                  <a:t>scalaron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?</a:t>
                </a:r>
              </a:p>
              <a:p>
                <a:r>
                  <a:rPr lang="en-US" altLang="ja-JP" dirty="0" err="1"/>
                  <a:t>Scalaron</a:t>
                </a:r>
                <a:r>
                  <a:rPr lang="en-US" altLang="ja-JP" dirty="0"/>
                  <a:t> coupling is so tiny that it cannot enter in the thermal equilibrium.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Non-thermal production</a:t>
                </a:r>
                <a:r>
                  <a:rPr lang="en-US" altLang="ja-JP" dirty="0"/>
                  <a:t>	    </a:t>
                </a:r>
                <a:r>
                  <a:rPr lang="en-US" altLang="ja-JP" sz="2000" dirty="0"/>
                  <a:t>cf.) Coherent oscillation of Axion</a:t>
                </a:r>
              </a:p>
              <a:p>
                <a:r>
                  <a:rPr lang="ja-JP" altLang="en-US" dirty="0"/>
                  <a:t>→ </a:t>
                </a:r>
                <a:r>
                  <a:rPr lang="en-US" altLang="ja-JP" dirty="0"/>
                  <a:t>To assume harmonic oscillation at present</a:t>
                </a:r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pPr indent="-228600"/>
                <a:endParaRPr lang="en-US" altLang="ja-JP" dirty="0"/>
              </a:p>
              <a:p>
                <a:pPr indent="-228600"/>
                <a:endParaRPr lang="en-US" altLang="ja-JP" dirty="0"/>
              </a:p>
              <a:p>
                <a:r>
                  <a:rPr lang="en-US" altLang="ja-JP" dirty="0"/>
                  <a:t>If we input DM:DE≈3:7, we get 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𝜅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&lt;0.3 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Need all cosmic history to predict precise DM density,</a:t>
                </a:r>
              </a:p>
              <a:p>
                <a:pPr lvl="1"/>
                <a:r>
                  <a:rPr lang="en-US" altLang="ja-JP" dirty="0"/>
                  <a:t>Origin of oscillation in the early Universe?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8481371-7E5F-4280-9F23-68212B1A5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43249"/>
                <a:ext cx="7886700" cy="5566111"/>
              </a:xfrm>
              <a:blipFill>
                <a:blip r:embed="rId2"/>
                <a:stretch>
                  <a:fillRect l="-1159" t="-1424" b="-18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021EF3-FF00-48F9-A47E-E69D0B36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92A6C5-AC37-4878-9FC3-99F5313D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11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BDA009-E8FB-4D57-B175-A51A2101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grpSp>
        <p:nvGrpSpPr>
          <p:cNvPr id="2048" name="グループ化 2047">
            <a:extLst>
              <a:ext uri="{FF2B5EF4-FFF2-40B4-BE49-F238E27FC236}">
                <a16:creationId xmlns:a16="http://schemas.microsoft.com/office/drawing/2014/main" id="{06FCD304-BDF7-44FC-B377-7892A5A9AECB}"/>
              </a:ext>
            </a:extLst>
          </p:cNvPr>
          <p:cNvGrpSpPr/>
          <p:nvPr/>
        </p:nvGrpSpPr>
        <p:grpSpPr>
          <a:xfrm>
            <a:off x="882718" y="3014020"/>
            <a:ext cx="7963171" cy="2137605"/>
            <a:chOff x="882718" y="3014020"/>
            <a:chExt cx="7963171" cy="2137605"/>
          </a:xfrm>
        </p:grpSpPr>
        <p:pic>
          <p:nvPicPr>
            <p:cNvPr id="9" name="Picture 2" descr="\begin{align*}&#10;\rho \approx \frac{1}{2}m^{2}\varphi_{0}^{2} + V(\varphi_{\min})&#10;\end{align*}">
              <a:extLst>
                <a:ext uri="{FF2B5EF4-FFF2-40B4-BE49-F238E27FC236}">
                  <a16:creationId xmlns:a16="http://schemas.microsoft.com/office/drawing/2014/main" id="{9C1FD335-ADA7-41DD-A007-20B1067EA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619" y="4082823"/>
              <a:ext cx="2268464" cy="47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FFC14D2-22B0-4452-A25E-529B54BE2418}"/>
                </a:ext>
              </a:extLst>
            </p:cNvPr>
            <p:cNvCxnSpPr/>
            <p:nvPr/>
          </p:nvCxnSpPr>
          <p:spPr>
            <a:xfrm flipV="1">
              <a:off x="1448734" y="3485224"/>
              <a:ext cx="476518" cy="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コンテンツ プレースホルダー 2">
                  <a:extLst>
                    <a:ext uri="{FF2B5EF4-FFF2-40B4-BE49-F238E27FC236}">
                      <a16:creationId xmlns:a16="http://schemas.microsoft.com/office/drawing/2014/main" id="{7752772C-1E4A-4A3E-9B9F-8005F5142AE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64164" y="3494624"/>
                  <a:ext cx="2010653" cy="324966"/>
                </a:xfrm>
                <a:prstGeom prst="rect">
                  <a:avLst/>
                </a:prstGeom>
              </p:spPr>
              <p:txBody>
                <a:bodyPr vert="horz" lIns="0" tIns="45720" rIns="0" bIns="45720" numCol="1" rtlCol="0">
                  <a:no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3"/>
                    </a:buClr>
                    <a:buSzPct val="100000"/>
                    <a:buFont typeface="Calibri" panose="020F0502020204030204" pitchFamily="34" charset="0"/>
                    <a:buChar char=" "/>
                    <a:defRPr kumimoji="1"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3"/>
                    </a:buClr>
                    <a:buFont typeface="Calibri" pitchFamily="34" charset="0"/>
                    <a:buChar char="◦"/>
                    <a:defRPr kumimoji="1"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3"/>
                    </a:buClr>
                    <a:buFont typeface="Calibri" pitchFamily="34" charset="0"/>
                    <a:buChar char="◦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3"/>
                    </a:buClr>
                    <a:buFont typeface="Calibri" pitchFamily="34" charset="0"/>
                    <a:buChar char="◦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3"/>
                    </a:buClr>
                    <a:buFont typeface="Calibri" pitchFamily="34" charset="0"/>
                    <a:buChar char="◦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3"/>
                    </a:buClr>
                    <a:buFont typeface="Calibri" pitchFamily="34" charset="0"/>
                    <a:buChar char="◦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3"/>
                    </a:buClr>
                    <a:buFont typeface="Calibri" pitchFamily="34" charset="0"/>
                    <a:buChar char="◦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3"/>
                    </a:buClr>
                    <a:buFont typeface="Calibri" pitchFamily="34" charset="0"/>
                    <a:buChar char="◦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3"/>
                    </a:buClr>
                    <a:buFont typeface="Calibri" pitchFamily="34" charset="0"/>
                    <a:buChar char="◦"/>
                    <a:defRPr kumimoji="1"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rPr>
                    <a:t>Amplitude </a:t>
                  </a:r>
                  <a14:m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m:t>≪1</m:t>
                      </m:r>
                    </m:oMath>
                  </a14:m>
                  <a:endParaRPr lang="en-US" altLang="ja-JP" dirty="0">
                    <a:solidFill>
                      <a:srgbClr val="0070C0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コンテンツ プレースホルダー 2">
                  <a:extLst>
                    <a:ext uri="{FF2B5EF4-FFF2-40B4-BE49-F238E27FC236}">
                      <a16:creationId xmlns:a16="http://schemas.microsoft.com/office/drawing/2014/main" id="{7752772C-1E4A-4A3E-9B9F-8005F5142A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4164" y="3494624"/>
                  <a:ext cx="2010653" cy="324966"/>
                </a:xfrm>
                <a:prstGeom prst="rect">
                  <a:avLst/>
                </a:prstGeom>
                <a:blipFill>
                  <a:blip r:embed="rId4"/>
                  <a:stretch>
                    <a:fillRect l="-7576" t="-16667" b="-462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70C3A888-35BF-4FF6-B64D-F7D50670E1FB}"/>
                </a:ext>
              </a:extLst>
            </p:cNvPr>
            <p:cNvGrpSpPr/>
            <p:nvPr/>
          </p:nvGrpSpPr>
          <p:grpSpPr>
            <a:xfrm>
              <a:off x="5898348" y="3014020"/>
              <a:ext cx="2947541" cy="2137605"/>
              <a:chOff x="2156072" y="1074458"/>
              <a:chExt cx="2947541" cy="2137605"/>
            </a:xfrm>
          </p:grpSpPr>
          <p:cxnSp>
            <p:nvCxnSpPr>
              <p:cNvPr id="16" name="直線矢印コネクタ 15">
                <a:extLst>
                  <a:ext uri="{FF2B5EF4-FFF2-40B4-BE49-F238E27FC236}">
                    <a16:creationId xmlns:a16="http://schemas.microsoft.com/office/drawing/2014/main" id="{2E28230C-E43C-4BBF-9F7A-E34620610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78649" y="1125782"/>
                <a:ext cx="6983" cy="1993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A7705203-B2D7-43DE-BF90-8D890E45B7C2}"/>
                  </a:ext>
                </a:extLst>
              </p:cNvPr>
              <p:cNvCxnSpPr/>
              <p:nvPr/>
            </p:nvCxnSpPr>
            <p:spPr>
              <a:xfrm>
                <a:off x="2156072" y="2841546"/>
                <a:ext cx="28243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コンテンツ プレースホルダー 2">
                    <a:extLst>
                      <a:ext uri="{FF2B5EF4-FFF2-40B4-BE49-F238E27FC236}">
                        <a16:creationId xmlns:a16="http://schemas.microsoft.com/office/drawing/2014/main" id="{4E692C91-9B24-4622-AF7E-B0E83D58860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444264" y="2868158"/>
                    <a:ext cx="659349" cy="3439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kumimoji="1" sz="20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18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16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14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14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𝜅𝜙</m:t>
                          </m:r>
                        </m:oMath>
                      </m:oMathPara>
                    </a14:m>
                    <a:endParaRPr lang="ja-JP" altLang="en-US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コンテンツ プレースホルダー 2">
                    <a:extLst>
                      <a:ext uri="{FF2B5EF4-FFF2-40B4-BE49-F238E27FC236}">
                        <a16:creationId xmlns:a16="http://schemas.microsoft.com/office/drawing/2014/main" id="{4E692C91-9B24-4622-AF7E-B0E83D588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4264" y="2868158"/>
                    <a:ext cx="659349" cy="3439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571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フリーフォーム 52">
                <a:extLst>
                  <a:ext uri="{FF2B5EF4-FFF2-40B4-BE49-F238E27FC236}">
                    <a16:creationId xmlns:a16="http://schemas.microsoft.com/office/drawing/2014/main" id="{EBCD18E1-89D2-4288-89DE-437E50D751DC}"/>
                  </a:ext>
                </a:extLst>
              </p:cNvPr>
              <p:cNvSpPr/>
              <p:nvPr/>
            </p:nvSpPr>
            <p:spPr>
              <a:xfrm>
                <a:off x="2604655" y="2145719"/>
                <a:ext cx="919739" cy="171678"/>
              </a:xfrm>
              <a:custGeom>
                <a:avLst/>
                <a:gdLst>
                  <a:gd name="connsiteX0" fmla="*/ 0 w 342900"/>
                  <a:gd name="connsiteY0" fmla="*/ 0 h 188348"/>
                  <a:gd name="connsiteX1" fmla="*/ 174812 w 342900"/>
                  <a:gd name="connsiteY1" fmla="*/ 188259 h 188348"/>
                  <a:gd name="connsiteX2" fmla="*/ 342900 w 342900"/>
                  <a:gd name="connsiteY2" fmla="*/ 26894 h 188348"/>
                  <a:gd name="connsiteX3" fmla="*/ 342900 w 342900"/>
                  <a:gd name="connsiteY3" fmla="*/ 26894 h 18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88348">
                    <a:moveTo>
                      <a:pt x="0" y="0"/>
                    </a:moveTo>
                    <a:cubicBezTo>
                      <a:pt x="58831" y="91888"/>
                      <a:pt x="117662" y="183777"/>
                      <a:pt x="174812" y="188259"/>
                    </a:cubicBezTo>
                    <a:cubicBezTo>
                      <a:pt x="231962" y="192741"/>
                      <a:pt x="342900" y="26894"/>
                      <a:pt x="342900" y="26894"/>
                    </a:cubicBezTo>
                    <a:lnTo>
                      <a:pt x="342900" y="26894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08001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フリーフォーム 18">
                <a:extLst>
                  <a:ext uri="{FF2B5EF4-FFF2-40B4-BE49-F238E27FC236}">
                    <a16:creationId xmlns:a16="http://schemas.microsoft.com/office/drawing/2014/main" id="{D3105371-FE61-43D6-BBB7-A106A99A24B7}"/>
                  </a:ext>
                </a:extLst>
              </p:cNvPr>
              <p:cNvSpPr/>
              <p:nvPr/>
            </p:nvSpPr>
            <p:spPr>
              <a:xfrm>
                <a:off x="2303177" y="1074458"/>
                <a:ext cx="2190783" cy="1330319"/>
              </a:xfrm>
              <a:custGeom>
                <a:avLst/>
                <a:gdLst>
                  <a:gd name="connsiteX0" fmla="*/ 0 w 2729024"/>
                  <a:gd name="connsiteY0" fmla="*/ 1509823 h 1941383"/>
                  <a:gd name="connsiteX1" fmla="*/ 829340 w 2729024"/>
                  <a:gd name="connsiteY1" fmla="*/ 1935125 h 1941383"/>
                  <a:gd name="connsiteX2" fmla="*/ 1743740 w 2729024"/>
                  <a:gd name="connsiteY2" fmla="*/ 1715386 h 1941383"/>
                  <a:gd name="connsiteX3" fmla="*/ 2303721 w 2729024"/>
                  <a:gd name="connsiteY3" fmla="*/ 1077432 h 1941383"/>
                  <a:gd name="connsiteX4" fmla="*/ 2729024 w 2729024"/>
                  <a:gd name="connsiteY4" fmla="*/ 0 h 1941383"/>
                  <a:gd name="connsiteX5" fmla="*/ 2729024 w 2729024"/>
                  <a:gd name="connsiteY5" fmla="*/ 0 h 194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024" h="1941383">
                    <a:moveTo>
                      <a:pt x="0" y="1509823"/>
                    </a:moveTo>
                    <a:cubicBezTo>
                      <a:pt x="269358" y="1705343"/>
                      <a:pt x="538717" y="1900864"/>
                      <a:pt x="829340" y="1935125"/>
                    </a:cubicBezTo>
                    <a:cubicBezTo>
                      <a:pt x="1119963" y="1969386"/>
                      <a:pt x="1498010" y="1858335"/>
                      <a:pt x="1743740" y="1715386"/>
                    </a:cubicBezTo>
                    <a:cubicBezTo>
                      <a:pt x="1989470" y="1572437"/>
                      <a:pt x="2139507" y="1363330"/>
                      <a:pt x="2303721" y="1077432"/>
                    </a:cubicBezTo>
                    <a:cubicBezTo>
                      <a:pt x="2467935" y="791534"/>
                      <a:pt x="2729024" y="0"/>
                      <a:pt x="2729024" y="0"/>
                    </a:cubicBezTo>
                    <a:lnTo>
                      <a:pt x="2729024" y="0"/>
                    </a:lnTo>
                  </a:path>
                </a:pathLst>
              </a:custGeom>
              <a:noFill/>
              <a:ln>
                <a:solidFill>
                  <a:srgbClr val="0800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コンテンツ プレースホルダー 2">
                    <a:extLst>
                      <a:ext uri="{FF2B5EF4-FFF2-40B4-BE49-F238E27FC236}">
                        <a16:creationId xmlns:a16="http://schemas.microsoft.com/office/drawing/2014/main" id="{49B3935E-3B4E-4A25-BC00-2854683B887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402242" y="1251685"/>
                    <a:ext cx="515180" cy="366417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kumimoji="1" sz="20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18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16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14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14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1" name="コンテンツ プレースホルダー 2">
                    <a:extLst>
                      <a:ext uri="{FF2B5EF4-FFF2-40B4-BE49-F238E27FC236}">
                        <a16:creationId xmlns:a16="http://schemas.microsoft.com/office/drawing/2014/main" id="{A5AF8B6D-A5F2-4DDB-93EE-B7568D009C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2242" y="1251685"/>
                    <a:ext cx="515180" cy="36641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3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1EE9D1C8-42BD-4EDF-9085-B125FCA2F8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23093" y="2476406"/>
                <a:ext cx="5894" cy="325565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4B8BCB89-6CEE-4A70-9455-2B1BEF1AFE1A}"/>
                  </a:ext>
                </a:extLst>
              </p:cNvPr>
              <p:cNvCxnSpPr/>
              <p:nvPr/>
            </p:nvCxnSpPr>
            <p:spPr>
              <a:xfrm flipV="1">
                <a:off x="2240629" y="2436830"/>
                <a:ext cx="2408549" cy="1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B2096013-5A86-48AD-9BC6-8F2E78B05B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8815" y="2069328"/>
                <a:ext cx="398601" cy="392157"/>
              </a:xfrm>
              <a:prstGeom prst="rect">
                <a:avLst/>
              </a:prstGeom>
            </p:spPr>
            <p:txBody>
              <a:bodyPr vert="horz" lIns="0" tIns="45720" rIns="0" bIns="45720" numCol="1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3"/>
                  </a:buClr>
                  <a:buSzPct val="100000"/>
                  <a:buFont typeface="Calibri" panose="020F0502020204030204" pitchFamily="34" charset="0"/>
                  <a:buChar char=" "/>
                  <a:defRPr kumimoji="1"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>
                    <a:solidFill>
                      <a:srgbClr val="7030A0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DE</a:t>
                </a:r>
              </a:p>
            </p:txBody>
          </p:sp>
          <p:sp>
            <p:nvSpPr>
              <p:cNvPr id="25" name="コンテンツ プレースホルダー 2">
                <a:extLst>
                  <a:ext uri="{FF2B5EF4-FFF2-40B4-BE49-F238E27FC236}">
                    <a16:creationId xmlns:a16="http://schemas.microsoft.com/office/drawing/2014/main" id="{22890904-3CEA-4D69-88B9-645D9789A2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0077" y="1791807"/>
                <a:ext cx="580476" cy="396901"/>
              </a:xfrm>
              <a:prstGeom prst="rect">
                <a:avLst/>
              </a:prstGeom>
            </p:spPr>
            <p:txBody>
              <a:bodyPr vert="horz" lIns="0" tIns="45720" rIns="0" bIns="45720" numCol="1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3"/>
                  </a:buClr>
                  <a:buSzPct val="100000"/>
                  <a:buFont typeface="Calibri" panose="020F0502020204030204" pitchFamily="34" charset="0"/>
                  <a:buChar char=" "/>
                  <a:defRPr kumimoji="1"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>
                    <a:solidFill>
                      <a:srgbClr val="0070C0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DM</a:t>
                </a:r>
              </a:p>
            </p:txBody>
          </p: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377E620C-268D-47F1-82E7-6AB155F4CF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07804" y="1216387"/>
                <a:ext cx="6982" cy="18194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コンテンツ プレースホルダー 2">
                    <a:extLst>
                      <a:ext uri="{FF2B5EF4-FFF2-40B4-BE49-F238E27FC236}">
                        <a16:creationId xmlns:a16="http://schemas.microsoft.com/office/drawing/2014/main" id="{BEAFBFDE-9B26-4862-8547-E512B8CD6DF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303177" y="2461815"/>
                    <a:ext cx="659349" cy="34390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None/>
                      <a:defRPr kumimoji="1" sz="20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18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16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14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1400" kern="12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8" name="コンテンツ プレースホルダー 2">
                    <a:extLst>
                      <a:ext uri="{FF2B5EF4-FFF2-40B4-BE49-F238E27FC236}">
                        <a16:creationId xmlns:a16="http://schemas.microsoft.com/office/drawing/2014/main" id="{86D956EA-1218-4357-8E63-7CE0EE7540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3177" y="2461815"/>
                    <a:ext cx="659349" cy="3439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5926" b="-3508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050" name="Picture 2" descr="\begin{align*}&#10;\kappa \varphi \approx \kappa \varphi_{0}\cos(mt) + \kappa \varphi_{\min} &#10;\end{align*}">
              <a:extLst>
                <a:ext uri="{FF2B5EF4-FFF2-40B4-BE49-F238E27FC236}">
                  <a16:creationId xmlns:a16="http://schemas.microsoft.com/office/drawing/2014/main" id="{3D68814D-4A83-41ED-A8B8-2396EC802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18" y="3140479"/>
              <a:ext cx="2865964" cy="25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\begin{align*}&#10;m_{\varphi} &gt; 3 H_{0}&#10;\end{align*}">
              <a:extLst>
                <a:ext uri="{FF2B5EF4-FFF2-40B4-BE49-F238E27FC236}">
                  <a16:creationId xmlns:a16="http://schemas.microsoft.com/office/drawing/2014/main" id="{BD98DAD7-6BBC-4E6C-87F0-D91C972D2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267" y="4223808"/>
              <a:ext cx="1058463" cy="23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6BBA5A1-FF23-4206-8370-A9BA0485EF80}"/>
                </a:ext>
              </a:extLst>
            </p:cNvPr>
            <p:cNvCxnSpPr/>
            <p:nvPr/>
          </p:nvCxnSpPr>
          <p:spPr>
            <a:xfrm flipV="1">
              <a:off x="1304163" y="4642278"/>
              <a:ext cx="767438" cy="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ECFF039-D71A-4539-9956-04BD11CC2C34}"/>
                </a:ext>
              </a:extLst>
            </p:cNvPr>
            <p:cNvCxnSpPr/>
            <p:nvPr/>
          </p:nvCxnSpPr>
          <p:spPr>
            <a:xfrm flipV="1">
              <a:off x="2315700" y="4527443"/>
              <a:ext cx="844182" cy="1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コンテンツ プレースホルダー 2">
              <a:extLst>
                <a:ext uri="{FF2B5EF4-FFF2-40B4-BE49-F238E27FC236}">
                  <a16:creationId xmlns:a16="http://schemas.microsoft.com/office/drawing/2014/main" id="{57A4EE69-6DD0-49FF-87D7-E0AEA137065D}"/>
                </a:ext>
              </a:extLst>
            </p:cNvPr>
            <p:cNvSpPr txBox="1">
              <a:spLocks/>
            </p:cNvSpPr>
            <p:nvPr/>
          </p:nvSpPr>
          <p:spPr>
            <a:xfrm>
              <a:off x="2266419" y="4563464"/>
              <a:ext cx="598270" cy="356137"/>
            </a:xfrm>
            <a:prstGeom prst="rect">
              <a:avLst/>
            </a:prstGeom>
          </p:spPr>
          <p:txBody>
            <a:bodyPr vert="horz" lIns="0" tIns="45720" rIns="0" bIns="45720" numCol="1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3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dirty="0">
                  <a:solidFill>
                    <a:srgbClr val="0070C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DM</a:t>
              </a:r>
            </a:p>
          </p:txBody>
        </p:sp>
        <p:sp>
          <p:nvSpPr>
            <p:cNvPr id="35" name="コンテンツ プレースホルダー 2">
              <a:extLst>
                <a:ext uri="{FF2B5EF4-FFF2-40B4-BE49-F238E27FC236}">
                  <a16:creationId xmlns:a16="http://schemas.microsoft.com/office/drawing/2014/main" id="{142B1C99-59FB-4866-8F9F-B50ED46423D3}"/>
                </a:ext>
              </a:extLst>
            </p:cNvPr>
            <p:cNvSpPr txBox="1">
              <a:spLocks/>
            </p:cNvSpPr>
            <p:nvPr/>
          </p:nvSpPr>
          <p:spPr>
            <a:xfrm>
              <a:off x="3245939" y="4361648"/>
              <a:ext cx="580476" cy="396901"/>
            </a:xfrm>
            <a:prstGeom prst="rect">
              <a:avLst/>
            </a:prstGeom>
          </p:spPr>
          <p:txBody>
            <a:bodyPr vert="horz" lIns="0" tIns="45720" rIns="0" bIns="45720" numCol="1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3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dirty="0">
                  <a:solidFill>
                    <a:srgbClr val="7030A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DE</a:t>
              </a: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4A99EF80-1DC6-48C5-A921-2D42A1E1581C}"/>
                </a:ext>
              </a:extLst>
            </p:cNvPr>
            <p:cNvCxnSpPr/>
            <p:nvPr/>
          </p:nvCxnSpPr>
          <p:spPr>
            <a:xfrm flipV="1">
              <a:off x="4246843" y="4463510"/>
              <a:ext cx="697671" cy="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コンテンツ プレースホルダー 2">
              <a:extLst>
                <a:ext uri="{FF2B5EF4-FFF2-40B4-BE49-F238E27FC236}">
                  <a16:creationId xmlns:a16="http://schemas.microsoft.com/office/drawing/2014/main" id="{E7A7142F-9F51-40AF-9649-A6FD8077E43E}"/>
                </a:ext>
              </a:extLst>
            </p:cNvPr>
            <p:cNvSpPr txBox="1">
              <a:spLocks/>
            </p:cNvSpPr>
            <p:nvPr/>
          </p:nvSpPr>
          <p:spPr>
            <a:xfrm>
              <a:off x="4281015" y="4488495"/>
              <a:ext cx="1346443" cy="324966"/>
            </a:xfrm>
            <a:prstGeom prst="rect">
              <a:avLst/>
            </a:prstGeom>
          </p:spPr>
          <p:txBody>
            <a:bodyPr vert="horz" lIns="0" tIns="45720" rIns="0" bIns="45720" numCol="1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3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dirty="0">
                  <a:solidFill>
                    <a:srgbClr val="0070C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At present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21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E4EA57-74F4-41ED-BBD0-BE5C65EE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Cosmic Environment in Early Universe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8260BAD-9201-4588-B84A-E76EE7881C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43250"/>
                <a:ext cx="7886700" cy="544529"/>
              </a:xfrm>
            </p:spPr>
            <p:txBody>
              <a:bodyPr/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To construct the time evolution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  <m:sup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p>
                    </m:sSubSup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=−(</m:t>
                    </m:r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8260BAD-9201-4588-B84A-E76EE7881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43250"/>
                <a:ext cx="7886700" cy="544529"/>
              </a:xfrm>
              <a:blipFill>
                <a:blip r:embed="rId2"/>
                <a:stretch>
                  <a:fillRect l="-1159" t="-11236" b="-7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5915E0-E0C9-498D-9B9C-8B784B80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28CADC-7579-4731-A787-A66A3F81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12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72D7C-543E-4A18-945E-00A38D95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pic>
        <p:nvPicPr>
          <p:cNvPr id="17" name="Picture 6" descr="\begin{align*}&#10;V_{\mathrm{eff}}(\varphi) = V(\varphi) &#10;+ \frac{1}{4} e^{-4 \sqrt{1/6} \kappa \varphi} (\textcolor[rgb]{1,0,0}{\rho - 3p})&#10;\end{align*}&#10;&#10;">
            <a:extLst>
              <a:ext uri="{FF2B5EF4-FFF2-40B4-BE49-F238E27FC236}">
                <a16:creationId xmlns:a16="http://schemas.microsoft.com/office/drawing/2014/main" id="{F37C2035-0AC9-47C0-B51C-9CCFFB48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14" y="1355478"/>
            <a:ext cx="3622532" cy="4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8456F0C-F7BE-46AD-BF94-0EFA3C13D69E}"/>
              </a:ext>
            </a:extLst>
          </p:cNvPr>
          <p:cNvGrpSpPr/>
          <p:nvPr/>
        </p:nvGrpSpPr>
        <p:grpSpPr>
          <a:xfrm>
            <a:off x="970059" y="2001200"/>
            <a:ext cx="7221442" cy="4298825"/>
            <a:chOff x="970059" y="2001200"/>
            <a:chExt cx="7221442" cy="4298825"/>
          </a:xfrm>
        </p:grpSpPr>
        <p:pic>
          <p:nvPicPr>
            <p:cNvPr id="8" name="Picture 4" descr="\begin{align*}&#10;\rho - 3p = \frac{g T^4}{2 \pi^2} \, x^{2} \int^{\infty}_{0} d\xi \frac{\xi^{2}}{\sqrt{\xi^{2} + x^{2}}} \frac{1}{\mathrm{e}^{\sqrt{\xi^2 + x^{2}}} \pm 1} &#10;\end{align*}&#10;&#10;">
              <a:extLst>
                <a:ext uri="{FF2B5EF4-FFF2-40B4-BE49-F238E27FC236}">
                  <a16:creationId xmlns:a16="http://schemas.microsoft.com/office/drawing/2014/main" id="{F87F0DC5-B6FA-4615-8AE1-7C68F0202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131" y="2807035"/>
              <a:ext cx="4383203" cy="58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\begin{align*}&#10;x=\frac{m}{T} \, , \ \xi = \frac{p}{T}&#10;\end{align*}&#10;&#10;">
              <a:extLst>
                <a:ext uri="{FF2B5EF4-FFF2-40B4-BE49-F238E27FC236}">
                  <a16:creationId xmlns:a16="http://schemas.microsoft.com/office/drawing/2014/main" id="{0735DFE3-645D-45EE-B311-DC8CC8CD7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621" y="2901603"/>
              <a:ext cx="1388180" cy="37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コンテンツ プレースホルダー 2">
              <a:extLst>
                <a:ext uri="{FF2B5EF4-FFF2-40B4-BE49-F238E27FC236}">
                  <a16:creationId xmlns:a16="http://schemas.microsoft.com/office/drawing/2014/main" id="{5AC19445-9D27-4712-BC76-476D1FFD1045}"/>
                </a:ext>
              </a:extLst>
            </p:cNvPr>
            <p:cNvSpPr txBox="1">
              <a:spLocks/>
            </p:cNvSpPr>
            <p:nvPr/>
          </p:nvSpPr>
          <p:spPr>
            <a:xfrm>
              <a:off x="970059" y="2001201"/>
              <a:ext cx="4072394" cy="42879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dirty="0">
                  <a:solidFill>
                    <a:schemeClr val="bg1"/>
                  </a:solidFill>
                </a:rPr>
                <a:t>Perfect Fluid Approximation</a:t>
              </a:r>
            </a:p>
          </p:txBody>
        </p:sp>
        <p:sp>
          <p:nvSpPr>
            <p:cNvPr id="12" name="四角形: 角を丸くする 6">
              <a:extLst>
                <a:ext uri="{FF2B5EF4-FFF2-40B4-BE49-F238E27FC236}">
                  <a16:creationId xmlns:a16="http://schemas.microsoft.com/office/drawing/2014/main" id="{7E3BE7D5-528A-41F9-A2BF-742ED76CF800}"/>
                </a:ext>
              </a:extLst>
            </p:cNvPr>
            <p:cNvSpPr/>
            <p:nvPr/>
          </p:nvSpPr>
          <p:spPr>
            <a:xfrm>
              <a:off x="970059" y="2001200"/>
              <a:ext cx="7221442" cy="4298825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8001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3" name="Picture 4" descr="\begin{align*}&#10;\rho - 3p = 0&#10;\end{align*}">
              <a:extLst>
                <a:ext uri="{FF2B5EF4-FFF2-40B4-BE49-F238E27FC236}">
                  <a16:creationId xmlns:a16="http://schemas.microsoft.com/office/drawing/2014/main" id="{E221E954-304F-4BDB-8E22-9DC99D5AD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634" y="4577852"/>
              <a:ext cx="1059192" cy="208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コンテンツ プレースホルダー 11">
              <a:extLst>
                <a:ext uri="{FF2B5EF4-FFF2-40B4-BE49-F238E27FC236}">
                  <a16:creationId xmlns:a16="http://schemas.microsoft.com/office/drawing/2014/main" id="{E5160D95-A2D4-4A0A-B2CB-2B8EA1F93B07}"/>
                </a:ext>
              </a:extLst>
            </p:cNvPr>
            <p:cNvSpPr txBox="1">
              <a:spLocks/>
            </p:cNvSpPr>
            <p:nvPr/>
          </p:nvSpPr>
          <p:spPr>
            <a:xfrm>
              <a:off x="1334218" y="4439115"/>
              <a:ext cx="2303788" cy="4039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/>
                <a:t>NB.) For Radiation</a:t>
              </a:r>
            </a:p>
          </p:txBody>
        </p:sp>
        <p:sp>
          <p:nvSpPr>
            <p:cNvPr id="19" name="コンテンツ プレースホルダー 11">
              <a:extLst>
                <a:ext uri="{FF2B5EF4-FFF2-40B4-BE49-F238E27FC236}">
                  <a16:creationId xmlns:a16="http://schemas.microsoft.com/office/drawing/2014/main" id="{735EACCA-E5C1-4123-8B08-3E958D112D2C}"/>
                </a:ext>
              </a:extLst>
            </p:cNvPr>
            <p:cNvSpPr txBox="1">
              <a:spLocks/>
            </p:cNvSpPr>
            <p:nvPr/>
          </p:nvSpPr>
          <p:spPr>
            <a:xfrm>
              <a:off x="1166508" y="3794692"/>
              <a:ext cx="3512029" cy="5863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dirty="0"/>
                <a:t>Sum over all SM species</a:t>
              </a:r>
            </a:p>
          </p:txBody>
        </p:sp>
        <p:pic>
          <p:nvPicPr>
            <p:cNvPr id="26" name="図 25" descr="画面の領域">
              <a:extLst>
                <a:ext uri="{FF2B5EF4-FFF2-40B4-BE49-F238E27FC236}">
                  <a16:creationId xmlns:a16="http://schemas.microsoft.com/office/drawing/2014/main" id="{9A5641BD-3414-45F6-A287-A8EF4755A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49" y="3913451"/>
              <a:ext cx="3463743" cy="2214461"/>
            </a:xfrm>
            <a:prstGeom prst="rect">
              <a:avLst/>
            </a:prstGeom>
          </p:spPr>
        </p:pic>
        <p:sp>
          <p:nvSpPr>
            <p:cNvPr id="27" name="コンテンツ プレースホルダー 11">
              <a:extLst>
                <a:ext uri="{FF2B5EF4-FFF2-40B4-BE49-F238E27FC236}">
                  <a16:creationId xmlns:a16="http://schemas.microsoft.com/office/drawing/2014/main" id="{2A5F6586-1CF4-47E7-8E29-7B0921CD7571}"/>
                </a:ext>
              </a:extLst>
            </p:cNvPr>
            <p:cNvSpPr txBox="1">
              <a:spLocks/>
            </p:cNvSpPr>
            <p:nvPr/>
          </p:nvSpPr>
          <p:spPr>
            <a:xfrm>
              <a:off x="1371230" y="5290965"/>
              <a:ext cx="2880730" cy="669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/>
                <a:t>We deal with neutrinos as radiation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コンテンツ プレースホルダー 8">
                  <a:extLst>
                    <a:ext uri="{FF2B5EF4-FFF2-40B4-BE49-F238E27FC236}">
                      <a16:creationId xmlns:a16="http://schemas.microsoft.com/office/drawing/2014/main" id="{D0D4B955-BC3F-4F77-8ADA-6F4431809A6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72044" y="5162286"/>
                  <a:ext cx="2047210" cy="47206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4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Segoe UI" panose="020B0502040204020203" pitchFamily="34" charset="0"/>
                    <a:buChar char="‒"/>
                    <a:defRPr kumimoji="1" sz="20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ja-JP" sz="200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200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altLang="ja-JP" sz="2000" dirty="0"/>
                    <a:t> and </a:t>
                  </a:r>
                  <a14:m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ja-JP" alt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28" name="コンテンツ プレースホルダー 8">
                  <a:extLst>
                    <a:ext uri="{FF2B5EF4-FFF2-40B4-BE49-F238E27FC236}">
                      <a16:creationId xmlns:a16="http://schemas.microsoft.com/office/drawing/2014/main" id="{D0D4B955-BC3F-4F77-8ADA-6F4431809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044" y="5162286"/>
                  <a:ext cx="2047210" cy="472068"/>
                </a:xfrm>
                <a:prstGeom prst="rect">
                  <a:avLst/>
                </a:prstGeom>
                <a:blipFill>
                  <a:blip r:embed="rId8"/>
                  <a:stretch>
                    <a:fillRect t="-12987" b="-25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Picture 4" descr="\begin{align*}&#10;\rho - 3p = 0&#10;\end{align*}">
              <a:extLst>
                <a:ext uri="{FF2B5EF4-FFF2-40B4-BE49-F238E27FC236}">
                  <a16:creationId xmlns:a16="http://schemas.microsoft.com/office/drawing/2014/main" id="{2EC5CB71-9318-4962-882E-BDC5EB91D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307" y="4912906"/>
              <a:ext cx="1119644" cy="220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A39C5BA1-CB14-4A3A-9541-0343A1594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271" y="5453743"/>
              <a:ext cx="614266" cy="244795"/>
            </a:xfrm>
            <a:prstGeom prst="straightConnector1">
              <a:avLst/>
            </a:prstGeom>
            <a:ln>
              <a:solidFill>
                <a:srgbClr val="0800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454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FF6AAF-57A8-4AEE-BE5D-306D332B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Scalaron</a:t>
            </a:r>
            <a:r>
              <a:rPr lang="en-US" altLang="ja-JP" dirty="0"/>
              <a:t> Mass in Early Universe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66524C9-157C-4322-B0E4-51493D4597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43250"/>
                <a:ext cx="7886700" cy="555304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Scalaron is heavy in the early Universe</a:t>
                </a:r>
              </a:p>
              <a:p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endParaRPr lang="en-US" altLang="ja-JP" b="1" dirty="0">
                  <a:solidFill>
                    <a:srgbClr val="0070C0"/>
                  </a:solidFill>
                </a:endParaRPr>
              </a:p>
              <a:p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endParaRPr lang="en-US" altLang="ja-JP" b="1" dirty="0">
                  <a:solidFill>
                    <a:srgbClr val="0070C0"/>
                  </a:solidFill>
                </a:endParaRPr>
              </a:p>
              <a:p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endParaRPr kumimoji="1" lang="en-US" altLang="ja-JP" sz="2000" b="1" dirty="0">
                  <a:solidFill>
                    <a:srgbClr val="0070C0"/>
                  </a:solidFill>
                </a:endParaRPr>
              </a:p>
              <a:p>
                <a:endParaRPr lang="en-US" altLang="ja-JP" b="1" dirty="0">
                  <a:solidFill>
                    <a:srgbClr val="0070C0"/>
                  </a:solidFill>
                </a:endParaRPr>
              </a:p>
              <a:p>
                <a:endParaRPr kumimoji="1" lang="en-US" altLang="ja-JP" sz="1600" b="1" dirty="0">
                  <a:solidFill>
                    <a:srgbClr val="0070C0"/>
                  </a:solidFill>
                </a:endParaRPr>
              </a:p>
              <a:p>
                <a:r>
                  <a:rPr lang="en-US" altLang="ja-JP" dirty="0" err="1">
                    <a:solidFill>
                      <a:srgbClr val="FF0000"/>
                    </a:solidFill>
                  </a:rPr>
                  <a:t>Scalaron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is (very) massive in the early Universe</a:t>
                </a:r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/>
                  <a:t>Environment maintains only in short time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≪1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/>
                  <a:t>)</a:t>
                </a:r>
              </a:p>
              <a:p>
                <a:pPr lvl="1"/>
                <a:r>
                  <a:rPr lang="en-US" altLang="ja-JP" dirty="0" err="1"/>
                  <a:t>Scalaron</a:t>
                </a:r>
                <a:r>
                  <a:rPr lang="en-US" altLang="ja-JP" dirty="0"/>
                  <a:t>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  <m:r>
                      <a:rPr lang="en-US" altLang="ja-JP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altLang="ja-JP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/>
                  <a:t> may be allowed (?)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66524C9-157C-4322-B0E4-51493D459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43250"/>
                <a:ext cx="7886700" cy="5553043"/>
              </a:xfrm>
              <a:blipFill>
                <a:blip r:embed="rId3"/>
                <a:stretch>
                  <a:fillRect l="-1159" t="-1427" b="-14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9B5DD9-B9DA-4566-A3A9-0DDC441A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BB3AD4-E11B-4E79-81EB-56DB944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13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B43DB7-7B65-4A71-A090-138A052A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59F903B-593B-402C-A978-8119C3C0ED12}"/>
              </a:ext>
            </a:extLst>
          </p:cNvPr>
          <p:cNvGrpSpPr/>
          <p:nvPr/>
        </p:nvGrpSpPr>
        <p:grpSpPr>
          <a:xfrm>
            <a:off x="628650" y="1287785"/>
            <a:ext cx="8198351" cy="3656675"/>
            <a:chOff x="769790" y="1379226"/>
            <a:chExt cx="8198351" cy="3656675"/>
          </a:xfrm>
        </p:grpSpPr>
        <p:pic>
          <p:nvPicPr>
            <p:cNvPr id="8" name="図 7" descr="画面の領域">
              <a:extLst>
                <a:ext uri="{FF2B5EF4-FFF2-40B4-BE49-F238E27FC236}">
                  <a16:creationId xmlns:a16="http://schemas.microsoft.com/office/drawing/2014/main" id="{26A05343-2F0E-430E-B435-FCDD043C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90" y="1899136"/>
              <a:ext cx="4960983" cy="3136765"/>
            </a:xfrm>
            <a:prstGeom prst="rect">
              <a:avLst/>
            </a:prstGeom>
          </p:spPr>
        </p:pic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1700FB7B-46C7-4FEA-938A-794436450B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6873" y="2926403"/>
              <a:ext cx="1028536" cy="54218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003DEE3B-D3A8-46DC-946E-3FAD6275E8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142" y="3856451"/>
              <a:ext cx="506374" cy="259328"/>
            </a:xfrm>
            <a:prstGeom prst="straightConnector1">
              <a:avLst/>
            </a:prstGeom>
            <a:ln>
              <a:solidFill>
                <a:srgbClr val="004AE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4" descr="\begin{align*}&#10;\alpha = \frac{1}{6M^{2}} \, , \ M=10^{13} \mathrm{[GeV]}&#10;\end{align*}">
              <a:extLst>
                <a:ext uri="{FF2B5EF4-FFF2-40B4-BE49-F238E27FC236}">
                  <a16:creationId xmlns:a16="http://schemas.microsoft.com/office/drawing/2014/main" id="{748B6C25-29EF-4227-BC9B-E453B7AA3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855" y="2392033"/>
              <a:ext cx="2667227" cy="459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DB61A9C-3DEA-4639-B6DC-F0251B94DEBF}"/>
                </a:ext>
              </a:extLst>
            </p:cNvPr>
            <p:cNvCxnSpPr/>
            <p:nvPr/>
          </p:nvCxnSpPr>
          <p:spPr>
            <a:xfrm>
              <a:off x="6250883" y="2936381"/>
              <a:ext cx="2689199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D643787-60C9-4CFC-AB90-920D4FC674D3}"/>
                </a:ext>
              </a:extLst>
            </p:cNvPr>
            <p:cNvCxnSpPr>
              <a:cxnSpLocks/>
            </p:cNvCxnSpPr>
            <p:nvPr/>
          </p:nvCxnSpPr>
          <p:spPr>
            <a:xfrm>
              <a:off x="6271535" y="3877771"/>
              <a:ext cx="1836759" cy="0"/>
            </a:xfrm>
            <a:prstGeom prst="line">
              <a:avLst/>
            </a:prstGeom>
            <a:ln w="19050">
              <a:solidFill>
                <a:srgbClr val="004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コンテンツ プレースホルダー 8">
              <a:extLst>
                <a:ext uri="{FF2B5EF4-FFF2-40B4-BE49-F238E27FC236}">
                  <a16:creationId xmlns:a16="http://schemas.microsoft.com/office/drawing/2014/main" id="{373399FF-BAA4-4AB6-82D5-7586EAC7F75D}"/>
                </a:ext>
              </a:extLst>
            </p:cNvPr>
            <p:cNvSpPr txBox="1">
              <a:spLocks/>
            </p:cNvSpPr>
            <p:nvPr/>
          </p:nvSpPr>
          <p:spPr>
            <a:xfrm>
              <a:off x="6271534" y="3872949"/>
              <a:ext cx="2696607" cy="42399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000" dirty="0">
                  <a:solidFill>
                    <a:srgbClr val="004AEE"/>
                  </a:solidFill>
                </a:rPr>
                <a:t>experimental bound</a:t>
              </a:r>
            </a:p>
          </p:txBody>
        </p:sp>
        <p:pic>
          <p:nvPicPr>
            <p:cNvPr id="15" name="Picture 8" descr="\begin{align*}&#10;\alpha = 10^{22} \mathrm{[GeV^{-2}]}&#10;\end{align*}">
              <a:extLst>
                <a:ext uri="{FF2B5EF4-FFF2-40B4-BE49-F238E27FC236}">
                  <a16:creationId xmlns:a16="http://schemas.microsoft.com/office/drawing/2014/main" id="{436E6440-6377-4CF0-AEEB-1F16B4F96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855" y="3543459"/>
              <a:ext cx="1764213" cy="27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コンテンツ プレースホルダー 8">
              <a:extLst>
                <a:ext uri="{FF2B5EF4-FFF2-40B4-BE49-F238E27FC236}">
                  <a16:creationId xmlns:a16="http://schemas.microsoft.com/office/drawing/2014/main" id="{DB64B63B-E97D-405D-A6E4-06DA2A4615DD}"/>
                </a:ext>
              </a:extLst>
            </p:cNvPr>
            <p:cNvSpPr txBox="1">
              <a:spLocks/>
            </p:cNvSpPr>
            <p:nvPr/>
          </p:nvSpPr>
          <p:spPr>
            <a:xfrm>
              <a:off x="6271535" y="2967670"/>
              <a:ext cx="1246140" cy="3630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000" dirty="0">
                  <a:solidFill>
                    <a:srgbClr val="FFC000"/>
                  </a:solidFill>
                </a:rPr>
                <a:t>Inflation</a:t>
              </a: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33F88FD9-737E-4194-A8DC-E95B2D2CE3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2399" y="2020251"/>
              <a:ext cx="351773" cy="43200"/>
            </a:xfrm>
            <a:prstGeom prst="straightConnector1">
              <a:avLst/>
            </a:prstGeom>
            <a:ln>
              <a:solidFill>
                <a:srgbClr val="0800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コンテンツ プレースホルダー 8">
              <a:extLst>
                <a:ext uri="{FF2B5EF4-FFF2-40B4-BE49-F238E27FC236}">
                  <a16:creationId xmlns:a16="http://schemas.microsoft.com/office/drawing/2014/main" id="{0960F1DD-CF0C-477B-8AD3-C3CCEC16F39D}"/>
                </a:ext>
              </a:extLst>
            </p:cNvPr>
            <p:cNvSpPr txBox="1">
              <a:spLocks/>
            </p:cNvSpPr>
            <p:nvPr/>
          </p:nvSpPr>
          <p:spPr>
            <a:xfrm>
              <a:off x="6157110" y="1630263"/>
              <a:ext cx="2445249" cy="6786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000" dirty="0"/>
                <a:t>(original) </a:t>
              </a:r>
              <a:r>
                <a:rPr lang="en-US" altLang="ja-JP" sz="2000" dirty="0" err="1"/>
                <a:t>Starobinsky</a:t>
              </a:r>
              <a:r>
                <a:rPr lang="en-US" altLang="ja-JP" sz="2000" dirty="0"/>
                <a:t> model</a:t>
              </a: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1729F01B-A194-489F-829F-53CA71C3D097}"/>
                </a:ext>
              </a:extLst>
            </p:cNvPr>
            <p:cNvCxnSpPr>
              <a:cxnSpLocks/>
            </p:cNvCxnSpPr>
            <p:nvPr/>
          </p:nvCxnSpPr>
          <p:spPr>
            <a:xfrm>
              <a:off x="1901094" y="2940373"/>
              <a:ext cx="249291" cy="8998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4" descr="\begin{align*}&#10;\alpha = 1 \mathrm{[GeV^{-2}]}&#10;\end{align*}">
              <a:extLst>
                <a:ext uri="{FF2B5EF4-FFF2-40B4-BE49-F238E27FC236}">
                  <a16:creationId xmlns:a16="http://schemas.microsoft.com/office/drawing/2014/main" id="{2FF874E6-BF29-43F6-897F-9A86E58CE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331" y="2575257"/>
              <a:ext cx="1266084" cy="240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F66FBAD-ADFB-4186-93F8-82531086AFBF}"/>
                </a:ext>
              </a:extLst>
            </p:cNvPr>
            <p:cNvCxnSpPr/>
            <p:nvPr/>
          </p:nvCxnSpPr>
          <p:spPr>
            <a:xfrm>
              <a:off x="1407045" y="2856056"/>
              <a:ext cx="137998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コンテンツ プレースホルダー 6">
                  <a:extLst>
                    <a:ext uri="{FF2B5EF4-FFF2-40B4-BE49-F238E27FC236}">
                      <a16:creationId xmlns:a16="http://schemas.microsoft.com/office/drawing/2014/main" id="{20A2C4BD-FFBA-4C25-B8DF-7D74CB2220F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9790" y="1379226"/>
                  <a:ext cx="6338162" cy="39919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4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altLang="ja-JP" sz="2000" dirty="0"/>
                    <a:t>For </a:t>
                  </a:r>
                  <a14:m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=2,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a14:m>
                  <a:r>
                    <a:rPr lang="en-US" altLang="ja-JP" sz="2000" dirty="0">
                      <a:solidFill>
                        <a:srgbClr val="FD3C2F"/>
                      </a:solidFill>
                    </a:rPr>
                    <a:t>        </a:t>
                  </a:r>
                  <a:r>
                    <a:rPr lang="en-US" altLang="ja-JP" sz="2000" dirty="0"/>
                    <a:t>cf.) </a:t>
                  </a:r>
                  <a14:m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a14:m>
                  <a:endParaRPr lang="en-US" altLang="ja-JP" sz="2000" dirty="0"/>
                </a:p>
              </p:txBody>
            </p:sp>
          </mc:Choice>
          <mc:Fallback xmlns="">
            <p:sp>
              <p:nvSpPr>
                <p:cNvPr id="22" name="コンテンツ プレースホルダー 6">
                  <a:extLst>
                    <a:ext uri="{FF2B5EF4-FFF2-40B4-BE49-F238E27FC236}">
                      <a16:creationId xmlns:a16="http://schemas.microsoft.com/office/drawing/2014/main" id="{20A2C4BD-FFBA-4C25-B8DF-7D74CB222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90" y="1379226"/>
                  <a:ext cx="6338162" cy="399190"/>
                </a:xfrm>
                <a:prstGeom prst="rect">
                  <a:avLst/>
                </a:prstGeom>
                <a:blipFill>
                  <a:blip r:embed="rId8"/>
                  <a:stretch>
                    <a:fillRect l="-962" t="-13636" b="-196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5C9E388-E962-4FA4-B391-CCF0DAE902F2}"/>
                </a:ext>
              </a:extLst>
            </p:cNvPr>
            <p:cNvSpPr/>
            <p:nvPr/>
          </p:nvSpPr>
          <p:spPr>
            <a:xfrm>
              <a:off x="1005319" y="3910402"/>
              <a:ext cx="199396" cy="67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コンテンツ プレースホルダー 8">
              <a:extLst>
                <a:ext uri="{FF2B5EF4-FFF2-40B4-BE49-F238E27FC236}">
                  <a16:creationId xmlns:a16="http://schemas.microsoft.com/office/drawing/2014/main" id="{A3CE5FAE-A55B-4825-83CE-CD88874FD2C1}"/>
                </a:ext>
              </a:extLst>
            </p:cNvPr>
            <p:cNvSpPr txBox="1">
              <a:spLocks/>
            </p:cNvSpPr>
            <p:nvPr/>
          </p:nvSpPr>
          <p:spPr>
            <a:xfrm>
              <a:off x="4954790" y="4381703"/>
              <a:ext cx="775983" cy="3406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solidFill>
                    <a:srgbClr val="080016"/>
                  </a:solidFill>
                </a:rPr>
                <a:t>time</a:t>
              </a:r>
              <a:endParaRPr lang="ja-JP" altLang="en-US" sz="2000" dirty="0">
                <a:solidFill>
                  <a:srgbClr val="080016"/>
                </a:solidFill>
              </a:endParaRPr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B81E5BC5-4E99-4948-8A6A-A9DEEE48AA38}"/>
                </a:ext>
              </a:extLst>
            </p:cNvPr>
            <p:cNvCxnSpPr/>
            <p:nvPr/>
          </p:nvCxnSpPr>
          <p:spPr>
            <a:xfrm flipH="1" flipV="1">
              <a:off x="3423182" y="4560632"/>
              <a:ext cx="1523259" cy="2225"/>
            </a:xfrm>
            <a:prstGeom prst="straightConnector1">
              <a:avLst/>
            </a:prstGeom>
            <a:ln>
              <a:solidFill>
                <a:srgbClr val="0800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E0E80A1-3A2B-496D-AC8D-140278BCCF7A}"/>
                </a:ext>
              </a:extLst>
            </p:cNvPr>
            <p:cNvSpPr txBox="1"/>
            <p:nvPr/>
          </p:nvSpPr>
          <p:spPr>
            <a:xfrm>
              <a:off x="6211241" y="4253389"/>
              <a:ext cx="24781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E5E5"/>
                </a:buClr>
              </a:pP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[</a:t>
              </a:r>
              <a:r>
                <a:rPr lang="en-US" altLang="ja-JP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Adelberger</a:t>
              </a: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et. al (2006)]</a:t>
              </a:r>
            </a:p>
            <a:p>
              <a:pPr>
                <a:buClr>
                  <a:srgbClr val="FFE5E5"/>
                </a:buClr>
              </a:pP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[Berry and </a:t>
              </a:r>
              <a:r>
                <a:rPr lang="en-US" altLang="ja-JP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Gair</a:t>
              </a: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(2011)]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8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D46CF-F189-4C9C-BA5D-57F67A3E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Scalaron</a:t>
            </a:r>
            <a:r>
              <a:rPr kumimoji="1" lang="en-US" altLang="ja-JP" dirty="0"/>
              <a:t> in EWPT BG Environment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AB1D5F5-0A27-4D59-9D4D-ECF8610722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43250"/>
                <a:ext cx="7886700" cy="554804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Beyond-SM environment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  <m:sup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p>
                    </m:sSubSup>
                  </m:oMath>
                </a14:m>
                <a:endParaRPr lang="en-US" altLang="ja-JP" b="1" dirty="0">
                  <a:solidFill>
                    <a:srgbClr val="0070C0"/>
                  </a:solidFill>
                </a:endParaRPr>
              </a:p>
              <a:p>
                <a:r>
                  <a:rPr kumimoji="1" lang="en-US" altLang="ja-JP" dirty="0"/>
                  <a:t>We consider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SI-extension </a:t>
                </a:r>
                <a:r>
                  <a:rPr kumimoji="1" lang="en-US" altLang="ja-JP" dirty="0"/>
                  <a:t>of SM as a reference scenario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SI-</a:t>
                </a:r>
                <a:r>
                  <a:rPr lang="en-US" altLang="ja-JP" dirty="0"/>
                  <a:t>2HDM </a:t>
                </a:r>
                <a:r>
                  <a:rPr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altLang="ja-JP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Fuyuto</a:t>
                </a:r>
                <a:r>
                  <a:rPr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Senaha (2015), </a:t>
                </a:r>
                <a:r>
                  <a:rPr lang="en-US" altLang="ja-JP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Fuyuto</a:t>
                </a:r>
                <a:r>
                  <a:rPr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Hou, Senaha (2018)]</a:t>
                </a:r>
              </a:p>
              <a:p>
                <a:pPr lvl="1"/>
                <a:r>
                  <a:rPr kumimoji="1" lang="en-US" altLang="ja-JP" dirty="0"/>
                  <a:t>Strong 1st-order PT for EW sym. </a:t>
                </a:r>
                <a:r>
                  <a:rPr lang="en-US" altLang="ja-JP" dirty="0"/>
                  <a:t>as well as scale sym.</a:t>
                </a:r>
                <a:endParaRPr kumimoji="1" lang="en-US" altLang="ja-JP" dirty="0"/>
              </a:p>
              <a:p>
                <a:pPr lvl="1"/>
                <a:r>
                  <a:rPr kumimoji="1" lang="en-US" altLang="ja-JP" dirty="0"/>
                  <a:t>Realistic amount of BAU by EWBG</a:t>
                </a:r>
              </a:p>
              <a:p>
                <a:pPr lvl="1"/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r>
                  <a:rPr kumimoji="1" lang="en-US" altLang="ja-JP" dirty="0" err="1"/>
                  <a:t>Scalaron</a:t>
                </a:r>
                <a:r>
                  <a:rPr kumimoji="1" lang="en-US" altLang="ja-JP" dirty="0"/>
                  <a:t> potential suddenly changes after EWPT</a:t>
                </a:r>
              </a:p>
              <a:p>
                <a:pPr lvl="1"/>
                <a:r>
                  <a:rPr lang="en-US" altLang="ja-JP" dirty="0"/>
                  <a:t>Matter-sector ``kicks” </a:t>
                </a:r>
                <a:r>
                  <a:rPr lang="en-US" altLang="ja-JP" dirty="0" err="1"/>
                  <a:t>scalaron</a:t>
                </a:r>
                <a:r>
                  <a:rPr lang="en-US" altLang="ja-JP" dirty="0"/>
                  <a:t>, to start the oscillation (?)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AB1D5F5-0A27-4D59-9D4D-ECF861072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43250"/>
                <a:ext cx="7886700" cy="5548044"/>
              </a:xfrm>
              <a:blipFill>
                <a:blip r:embed="rId2"/>
                <a:stretch>
                  <a:fillRect l="-1159" t="-1099" b="-12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B5B615-6232-4BEC-9672-C35E3FF9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D90FD6-9911-4FE0-800A-9FFA744A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14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3BF198-8831-404C-8429-890AB838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78E46A8-D5C0-433B-B15A-6515A28779C3}"/>
              </a:ext>
            </a:extLst>
          </p:cNvPr>
          <p:cNvGrpSpPr/>
          <p:nvPr/>
        </p:nvGrpSpPr>
        <p:grpSpPr>
          <a:xfrm>
            <a:off x="628650" y="2867945"/>
            <a:ext cx="8273687" cy="2521225"/>
            <a:chOff x="628650" y="2867945"/>
            <a:chExt cx="8273687" cy="252122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B67B310-22D9-474C-BF2C-F54CBB627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2878457"/>
              <a:ext cx="4022616" cy="2510713"/>
            </a:xfrm>
            <a:prstGeom prst="rect">
              <a:avLst/>
            </a:prstGeom>
          </p:spPr>
        </p:pic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9A0FEE35-E761-408A-85B2-A596BEB8D5E4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4010286" y="3574727"/>
              <a:ext cx="1164180" cy="3418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1B18B369-F3B8-4599-8466-5D6812E40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1806" y="4098085"/>
              <a:ext cx="1425736" cy="470595"/>
            </a:xfrm>
            <a:prstGeom prst="straightConnector1">
              <a:avLst/>
            </a:prstGeom>
            <a:ln>
              <a:solidFill>
                <a:srgbClr val="004AE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コンテンツ プレースホルダー 8">
              <a:extLst>
                <a:ext uri="{FF2B5EF4-FFF2-40B4-BE49-F238E27FC236}">
                  <a16:creationId xmlns:a16="http://schemas.microsoft.com/office/drawing/2014/main" id="{80939DD3-3139-4CD5-9AEA-A5F448ED087A}"/>
                </a:ext>
              </a:extLst>
            </p:cNvPr>
            <p:cNvSpPr txBox="1">
              <a:spLocks/>
            </p:cNvSpPr>
            <p:nvPr/>
          </p:nvSpPr>
          <p:spPr>
            <a:xfrm>
              <a:off x="5174466" y="3957627"/>
              <a:ext cx="3012888" cy="42399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000" dirty="0">
                  <a:solidFill>
                    <a:srgbClr val="004AEE"/>
                  </a:solidFill>
                </a:rPr>
                <a:t>SI-2HDM without </a:t>
              </a:r>
              <a:r>
                <a:rPr lang="en-US" altLang="ja-JP" sz="2000" dirty="0" err="1">
                  <a:solidFill>
                    <a:srgbClr val="004AEE"/>
                  </a:solidFill>
                </a:rPr>
                <a:t>resum</a:t>
              </a:r>
              <a:r>
                <a:rPr lang="en-US" altLang="ja-JP" sz="2000" dirty="0">
                  <a:solidFill>
                    <a:srgbClr val="004AEE"/>
                  </a:solidFill>
                </a:rPr>
                <a:t>.</a:t>
              </a:r>
            </a:p>
          </p:txBody>
        </p:sp>
        <p:sp>
          <p:nvSpPr>
            <p:cNvPr id="11" name="コンテンツ プレースホルダー 8">
              <a:extLst>
                <a:ext uri="{FF2B5EF4-FFF2-40B4-BE49-F238E27FC236}">
                  <a16:creationId xmlns:a16="http://schemas.microsoft.com/office/drawing/2014/main" id="{F008220C-1491-4F84-BA50-D0747E322B79}"/>
                </a:ext>
              </a:extLst>
            </p:cNvPr>
            <p:cNvSpPr txBox="1">
              <a:spLocks/>
            </p:cNvSpPr>
            <p:nvPr/>
          </p:nvSpPr>
          <p:spPr>
            <a:xfrm>
              <a:off x="5174466" y="3393182"/>
              <a:ext cx="2612419" cy="3630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000" dirty="0">
                  <a:solidFill>
                    <a:srgbClr val="FF0000"/>
                  </a:solidFill>
                </a:rPr>
                <a:t>SI-2HDM with </a:t>
              </a:r>
              <a:r>
                <a:rPr lang="en-US" altLang="ja-JP" sz="2000" dirty="0" err="1">
                  <a:solidFill>
                    <a:srgbClr val="FF0000"/>
                  </a:solidFill>
                </a:rPr>
                <a:t>resum</a:t>
              </a:r>
              <a:r>
                <a:rPr lang="en-US" altLang="ja-JP" sz="2000" dirty="0">
                  <a:solidFill>
                    <a:srgbClr val="FF0000"/>
                  </a:solidFill>
                </a:rPr>
                <a:t>.</a:t>
              </a: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8A8E29EF-9369-4135-90C5-BA5241957AD0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4386382" y="3079941"/>
              <a:ext cx="788084" cy="212317"/>
            </a:xfrm>
            <a:prstGeom prst="straightConnector1">
              <a:avLst/>
            </a:prstGeom>
            <a:ln>
              <a:solidFill>
                <a:srgbClr val="0800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コンテンツ プレースホルダー 8">
              <a:extLst>
                <a:ext uri="{FF2B5EF4-FFF2-40B4-BE49-F238E27FC236}">
                  <a16:creationId xmlns:a16="http://schemas.microsoft.com/office/drawing/2014/main" id="{9135A9E4-016B-49E6-98A5-F7257AC464BD}"/>
                </a:ext>
              </a:extLst>
            </p:cNvPr>
            <p:cNvSpPr txBox="1">
              <a:spLocks/>
            </p:cNvSpPr>
            <p:nvPr/>
          </p:nvSpPr>
          <p:spPr>
            <a:xfrm>
              <a:off x="5174466" y="2867945"/>
              <a:ext cx="2445249" cy="4239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000" dirty="0"/>
                <a:t>Perfect fluid approx.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コンテンツ プレースホルダー 8">
                  <a:extLst>
                    <a:ext uri="{FF2B5EF4-FFF2-40B4-BE49-F238E27FC236}">
                      <a16:creationId xmlns:a16="http://schemas.microsoft.com/office/drawing/2014/main" id="{866A26DE-0641-41AF-8401-FF461D8A1E8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48463" y="4452542"/>
                  <a:ext cx="3953874" cy="90324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4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altLang="ja-JP" sz="2000" dirty="0"/>
                    <a:t>SI suggests</a:t>
                  </a:r>
                  <a:r>
                    <a:rPr lang="ja-JP" altLang="en-US" sz="2000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altLang="ja-JP" sz="2000" dirty="0"/>
                    <a:t> before EWPT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ja-JP" altLang="en-US" sz="2000" dirty="0"/>
                    <a:t>→ </a:t>
                  </a:r>
                  <a:r>
                    <a:rPr lang="en-US" altLang="ja-JP" sz="2000" i="1" dirty="0">
                      <a:solidFill>
                        <a:srgbClr val="FF0000"/>
                      </a:solidFill>
                    </a:rPr>
                    <a:t>NO</a:t>
                  </a:r>
                  <a:r>
                    <a:rPr lang="en-US" altLang="ja-JP" sz="2000" dirty="0">
                      <a:solidFill>
                        <a:srgbClr val="FF0000"/>
                      </a:solidFill>
                    </a:rPr>
                    <a:t> chameleon mechanism</a:t>
                  </a:r>
                </a:p>
              </p:txBody>
            </p:sp>
          </mc:Choice>
          <mc:Fallback xmlns="">
            <p:sp>
              <p:nvSpPr>
                <p:cNvPr id="19" name="コンテンツ プレースホルダー 8">
                  <a:extLst>
                    <a:ext uri="{FF2B5EF4-FFF2-40B4-BE49-F238E27FC236}">
                      <a16:creationId xmlns:a16="http://schemas.microsoft.com/office/drawing/2014/main" id="{866A26DE-0641-41AF-8401-FF461D8A1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463" y="4452542"/>
                  <a:ext cx="3953874" cy="903248"/>
                </a:xfrm>
                <a:prstGeom prst="rect">
                  <a:avLst/>
                </a:prstGeom>
                <a:blipFill>
                  <a:blip r:embed="rId4"/>
                  <a:stretch>
                    <a:fillRect l="-1698" t="-4698" b="-20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420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C0B5FD-E88F-4519-98C6-462AED8B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and Discussion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585B9-FE3F-4309-85A2-8EC64DE8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0070C0"/>
                </a:solidFill>
              </a:rPr>
              <a:t>We studied </a:t>
            </a:r>
            <a:r>
              <a:rPr lang="en-US" altLang="ja-JP" b="1" dirty="0" err="1">
                <a:solidFill>
                  <a:srgbClr val="0070C0"/>
                </a:solidFill>
              </a:rPr>
              <a:t>scalaron</a:t>
            </a:r>
            <a:r>
              <a:rPr lang="en-US" altLang="ja-JP" b="1" dirty="0">
                <a:solidFill>
                  <a:srgbClr val="0070C0"/>
                </a:solidFill>
              </a:rPr>
              <a:t> as new DM candidate</a:t>
            </a:r>
            <a:endParaRPr lang="en-US" altLang="ja-JP" dirty="0"/>
          </a:p>
          <a:p>
            <a:r>
              <a:rPr lang="en-US" altLang="ja-JP" b="1" dirty="0"/>
              <a:t>Interaction to SM particles</a:t>
            </a:r>
          </a:p>
          <a:p>
            <a:pPr lvl="1"/>
            <a:r>
              <a:rPr lang="en-US" altLang="ja-JP" dirty="0"/>
              <a:t>Very weak and suppressed by Planck mass scale</a:t>
            </a:r>
          </a:p>
          <a:p>
            <a:pPr lvl="1"/>
            <a:r>
              <a:rPr lang="en-US" altLang="ja-JP" dirty="0"/>
              <a:t>No thermal production (out of thermal equilibrium)</a:t>
            </a:r>
          </a:p>
          <a:p>
            <a:r>
              <a:rPr lang="en-US" altLang="ja-JP" b="1" dirty="0"/>
              <a:t>Chameleonic properties</a:t>
            </a:r>
          </a:p>
          <a:p>
            <a:pPr lvl="1"/>
            <a:r>
              <a:rPr lang="en-US" altLang="ja-JP" dirty="0"/>
              <a:t>Very light in current Universe, heavy in early Universe</a:t>
            </a:r>
          </a:p>
          <a:p>
            <a:pPr lvl="1"/>
            <a:r>
              <a:rPr lang="en-US" altLang="ja-JP" dirty="0"/>
              <a:t>If SI is realized in early Universe, very light before EWPT </a:t>
            </a:r>
          </a:p>
          <a:p>
            <a:r>
              <a:rPr lang="en-US" altLang="ja-JP" b="1" dirty="0"/>
              <a:t>Stability and Lifetime</a:t>
            </a:r>
          </a:p>
          <a:p>
            <a:pPr lvl="1"/>
            <a:r>
              <a:rPr lang="en-US" altLang="ja-JP" dirty="0"/>
              <a:t>Decaying modes to SM particles</a:t>
            </a:r>
          </a:p>
          <a:p>
            <a:pPr lvl="1"/>
            <a:r>
              <a:rPr lang="en-US" altLang="ja-JP" dirty="0"/>
              <a:t>Long enough to be DM candidate at late-time</a:t>
            </a:r>
          </a:p>
          <a:p>
            <a:r>
              <a:rPr lang="en-US" altLang="ja-JP" b="1" dirty="0"/>
              <a:t>Relic Abundance</a:t>
            </a:r>
          </a:p>
          <a:p>
            <a:pPr lvl="1"/>
            <a:r>
              <a:rPr lang="en-US" altLang="ja-JP" dirty="0"/>
              <a:t>Estimation based on coherent oscillation</a:t>
            </a:r>
          </a:p>
          <a:p>
            <a:pPr lvl="1"/>
            <a:r>
              <a:rPr lang="en-US" altLang="ja-JP" dirty="0"/>
              <a:t>Potential origin of oscillation in EWPT</a:t>
            </a:r>
          </a:p>
          <a:p>
            <a:pPr lvl="1"/>
            <a:r>
              <a:rPr lang="en-US" altLang="ja-JP" dirty="0"/>
              <a:t>Possibility to address the coincidence problem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A8FC50-6C9D-409A-8343-C0696132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26549B-B4B2-439A-87F5-6B913E0E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15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A76C08-CEC3-4E78-AC88-7C5F248F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pic>
        <p:nvPicPr>
          <p:cNvPr id="7" name="Picture 4" descr="はいここ、テストにでまーす。">
            <a:extLst>
              <a:ext uri="{FF2B5EF4-FFF2-40B4-BE49-F238E27FC236}">
                <a16:creationId xmlns:a16="http://schemas.microsoft.com/office/drawing/2014/main" id="{0C5C12C3-221D-4320-A22D-3FD769B5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7436" y="4560593"/>
            <a:ext cx="1003852" cy="15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7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E8B3C49-3572-4EEA-8E14-5608E508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990" y="3028122"/>
            <a:ext cx="5520359" cy="3283468"/>
          </a:xfrm>
        </p:spPr>
        <p:txBody>
          <a:bodyPr/>
          <a:lstStyle/>
          <a:p>
            <a:r>
              <a:rPr lang="en-US" altLang="ja-JP" b="1" dirty="0"/>
              <a:t>Thank you!</a:t>
            </a:r>
          </a:p>
        </p:txBody>
      </p:sp>
      <p:pic>
        <p:nvPicPr>
          <p:cNvPr id="3" name="Picture 2" descr="秀才">
            <a:extLst>
              <a:ext uri="{FF2B5EF4-FFF2-40B4-BE49-F238E27FC236}">
                <a16:creationId xmlns:a16="http://schemas.microsoft.com/office/drawing/2014/main" id="{7A70DC9F-FA81-4BF1-B328-44BC2DF8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06" y="2824700"/>
            <a:ext cx="1184123" cy="17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14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BA535C-8044-491B-B3FB-CDF632A8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Appendix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44A92D-2D10-4452-AD42-1E77CD99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4C001F-5145-4FBB-BBB6-C373B509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8AE9BFC-0CA6-4C01-A434-E4A80DE5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17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91AC83B-4CDB-4554-96D0-B6F2BFC27FCB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Future Directions</a:t>
                </a:r>
              </a:p>
              <a:p>
                <a:r>
                  <a:rPr lang="en-US" altLang="ja-JP" dirty="0"/>
                  <a:t>Test of Gravity and Screening mechanism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Correction and Singularity Problem</a:t>
                </a:r>
              </a:p>
              <a:p>
                <a:r>
                  <a:rPr kumimoji="1" lang="en-US" altLang="ja-JP" dirty="0"/>
                  <a:t>Stability in Early Universe</a:t>
                </a:r>
              </a:p>
              <a:p>
                <a:r>
                  <a:rPr lang="en-US" altLang="ja-JP" dirty="0"/>
                  <a:t>Direct Detection Environment</a:t>
                </a:r>
              </a:p>
              <a:p>
                <a:r>
                  <a:rPr kumimoji="1" lang="en-US" altLang="ja-JP" dirty="0"/>
                  <a:t>Thermal History of Universe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91AC83B-4CDB-4554-96D0-B6F2BFC27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2"/>
                <a:stretch>
                  <a:fillRect l="-1455" t="-2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復讐">
            <a:extLst>
              <a:ext uri="{FF2B5EF4-FFF2-40B4-BE49-F238E27FC236}">
                <a16:creationId xmlns:a16="http://schemas.microsoft.com/office/drawing/2014/main" id="{8C06D911-3A90-4FBE-9038-A3C420B0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83" y="5140201"/>
            <a:ext cx="2105925" cy="116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9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1FF66-59D1-4C19-A39A-45882B31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Future Directions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E737A1-D966-48C6-8FF0-111CA163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3250"/>
            <a:ext cx="7886700" cy="5558160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There are still many mysterie</a:t>
            </a:r>
            <a:r>
              <a:rPr lang="en-US" altLang="ja-JP" b="1" dirty="0">
                <a:solidFill>
                  <a:srgbClr val="0070C0"/>
                </a:solidFill>
                <a:cs typeface="Segoe UI" panose="020B0502040204020203" pitchFamily="34" charset="0"/>
              </a:rPr>
              <a:t>s</a:t>
            </a:r>
            <a:r>
              <a:rPr lang="ja-JP" altLang="en-US" b="1" dirty="0">
                <a:solidFill>
                  <a:srgbClr val="0070C0"/>
                </a:solidFill>
                <a:cs typeface="Segoe UI" panose="020B0502040204020203" pitchFamily="34" charset="0"/>
              </a:rPr>
              <a:t> </a:t>
            </a:r>
            <a:r>
              <a:rPr lang="en-US" altLang="ja-JP" b="1" dirty="0">
                <a:solidFill>
                  <a:srgbClr val="0070C0"/>
                </a:solidFill>
                <a:cs typeface="Segoe UI" panose="020B0502040204020203" pitchFamily="34" charset="0"/>
              </a:rPr>
              <a:t>to</a:t>
            </a:r>
            <a:r>
              <a:rPr lang="ja-JP" altLang="en-US" b="1" dirty="0">
                <a:solidFill>
                  <a:srgbClr val="0070C0"/>
                </a:solidFill>
                <a:cs typeface="Segoe UI" panose="020B0502040204020203" pitchFamily="34" charset="0"/>
              </a:rPr>
              <a:t> </a:t>
            </a:r>
            <a:r>
              <a:rPr lang="en-US" altLang="ja-JP" b="1" dirty="0">
                <a:solidFill>
                  <a:srgbClr val="0070C0"/>
                </a:solidFill>
                <a:cs typeface="Segoe UI" panose="020B0502040204020203" pitchFamily="34" charset="0"/>
              </a:rPr>
              <a:t>be</a:t>
            </a:r>
            <a:r>
              <a:rPr lang="ja-JP" altLang="en-US" b="1" dirty="0">
                <a:solidFill>
                  <a:srgbClr val="0070C0"/>
                </a:solidFill>
                <a:cs typeface="Segoe UI" panose="020B0502040204020203" pitchFamily="34" charset="0"/>
              </a:rPr>
              <a:t> </a:t>
            </a:r>
            <a:r>
              <a:rPr lang="en-US" altLang="ja-JP" b="1" dirty="0">
                <a:solidFill>
                  <a:srgbClr val="0070C0"/>
                </a:solidFill>
                <a:cs typeface="Segoe UI" panose="020B0502040204020203" pitchFamily="34" charset="0"/>
              </a:rPr>
              <a:t>addressed</a:t>
            </a:r>
            <a:endParaRPr lang="en-US" altLang="ja-JP" dirty="0">
              <a:cs typeface="Segoe UI" panose="020B0502040204020203" pitchFamily="34" charset="0"/>
            </a:endParaRPr>
          </a:p>
          <a:p>
            <a:r>
              <a:rPr lang="en-US" altLang="ja-JP" dirty="0">
                <a:solidFill>
                  <a:srgbClr val="0070C0"/>
                </a:solidFill>
              </a:rPr>
              <a:t>In early Universe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BBN constraint? </a:t>
            </a:r>
          </a:p>
          <a:p>
            <a:pPr lvl="1"/>
            <a:r>
              <a:rPr lang="en-US" altLang="ja-JP" dirty="0" err="1"/>
              <a:t>Scalaron</a:t>
            </a:r>
            <a:r>
              <a:rPr lang="en-US" altLang="ja-JP" dirty="0"/>
              <a:t> would affect BBN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BBN constraint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is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converted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into 			   	 the constraint on F(R) gravity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ea typeface="メイリオ"/>
              </a:rPr>
              <a:t>Stability and lifetime?</a:t>
            </a:r>
            <a:endParaRPr lang="en-US" altLang="ja-JP" dirty="0"/>
          </a:p>
          <a:p>
            <a:r>
              <a:rPr lang="en-US" altLang="ja-JP" dirty="0">
                <a:solidFill>
                  <a:srgbClr val="0070C0"/>
                </a:solidFill>
              </a:rPr>
              <a:t>In late-time Universe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Coupling b/w DM &amp; DE?</a:t>
            </a:r>
          </a:p>
          <a:p>
            <a:pPr lvl="1"/>
            <a:r>
              <a:rPr lang="en-US" altLang="ja-JP" dirty="0"/>
              <a:t>DM and DE are unified</a:t>
            </a:r>
            <a:r>
              <a:rPr lang="ja-JP" altLang="en-US" dirty="0"/>
              <a:t> </a:t>
            </a:r>
            <a:r>
              <a:rPr lang="en-US" altLang="ja-JP" dirty="0"/>
              <a:t>as </a:t>
            </a:r>
            <a:r>
              <a:rPr lang="en-US" altLang="ja-JP" dirty="0" err="1"/>
              <a:t>scalaron</a:t>
            </a:r>
            <a:r>
              <a:rPr lang="en-US" altLang="ja-JP" dirty="0"/>
              <a:t> </a:t>
            </a:r>
            <a:r>
              <a:rPr lang="ja-JP" altLang="en-US" dirty="0"/>
              <a:t>→ </a:t>
            </a:r>
            <a:r>
              <a:rPr lang="en-US" altLang="ja-JP" dirty="0"/>
              <a:t>to arise interactions </a:t>
            </a:r>
          </a:p>
          <a:p>
            <a:pPr lvl="1"/>
            <a:r>
              <a:rPr lang="en-US" altLang="ja-JP" dirty="0"/>
              <a:t>There is energy transfer in dark sector</a:t>
            </a:r>
          </a:p>
          <a:p>
            <a:pPr lvl="1"/>
            <a:r>
              <a:rPr lang="en-US" altLang="ja-JP" dirty="0"/>
              <a:t>To embed into </a:t>
            </a:r>
            <a:r>
              <a:rPr lang="en-US" altLang="ja-JP" dirty="0">
                <a:solidFill>
                  <a:srgbClr val="FF0000"/>
                </a:solidFill>
              </a:rPr>
              <a:t>interacting DE model</a:t>
            </a:r>
            <a:r>
              <a:rPr lang="en-US" altLang="ja-JP" dirty="0"/>
              <a:t> </a:t>
            </a: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ea typeface="メイリオ"/>
              </a:rPr>
              <a:t>Farrar and Peebles (2004)]</a:t>
            </a:r>
            <a:endParaRPr lang="en-US" altLang="ja-JP" sz="1000" dirty="0">
              <a:solidFill>
                <a:schemeClr val="tx1">
                  <a:lumMod val="50000"/>
                  <a:lumOff val="50000"/>
                </a:schemeClr>
              </a:solidFill>
              <a:ea typeface="メイリオ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ea typeface="メイリオ"/>
              </a:rPr>
              <a:t>(In-)Direct detection (to distinguish other candidates)?</a:t>
            </a:r>
          </a:p>
          <a:p>
            <a:pPr algn="r"/>
            <a:r>
              <a:rPr lang="en-US" altLang="ja-JP" sz="2000" dirty="0">
                <a:ea typeface="メイリオ"/>
              </a:rPr>
              <a:t> and so on…</a:t>
            </a:r>
            <a:endParaRPr lang="en-US" altLang="ja-JP" dirty="0">
              <a:ea typeface="メイリオ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DF09A2-8358-4999-B3EE-F6C608E6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AD7220-6221-4B0D-84AA-02EE92EC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18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DCB29C-B6FD-4F20-8136-613986B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pic>
        <p:nvPicPr>
          <p:cNvPr id="8" name="図 7" descr="画面の領域">
            <a:extLst>
              <a:ext uri="{FF2B5EF4-FFF2-40B4-BE49-F238E27FC236}">
                <a16:creationId xmlns:a16="http://schemas.microsoft.com/office/drawing/2014/main" id="{C99C4D76-0637-4E8F-8BB7-6A3A1BD5B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2"/>
          <a:stretch/>
        </p:blipFill>
        <p:spPr>
          <a:xfrm>
            <a:off x="5203297" y="1556936"/>
            <a:ext cx="3859681" cy="178365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C0A31DA-25A4-466A-976B-8CCA48F9C113}"/>
              </a:ext>
            </a:extLst>
          </p:cNvPr>
          <p:cNvSpPr/>
          <p:nvPr/>
        </p:nvSpPr>
        <p:spPr>
          <a:xfrm flipH="1">
            <a:off x="5570208" y="1556936"/>
            <a:ext cx="495864" cy="1456496"/>
          </a:xfrm>
          <a:prstGeom prst="rect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6">
            <a:extLst>
              <a:ext uri="{FF2B5EF4-FFF2-40B4-BE49-F238E27FC236}">
                <a16:creationId xmlns:a16="http://schemas.microsoft.com/office/drawing/2014/main" id="{082DCF75-045F-45B6-9CF1-4E47CE410DFF}"/>
              </a:ext>
            </a:extLst>
          </p:cNvPr>
          <p:cNvSpPr txBox="1">
            <a:spLocks/>
          </p:cNvSpPr>
          <p:nvPr/>
        </p:nvSpPr>
        <p:spPr>
          <a:xfrm>
            <a:off x="6177423" y="1400020"/>
            <a:ext cx="742192" cy="4166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solidFill>
                  <a:srgbClr val="0070C0"/>
                </a:solidFill>
              </a:rPr>
              <a:t>BBN</a:t>
            </a:r>
          </a:p>
        </p:txBody>
      </p:sp>
    </p:spTree>
    <p:extLst>
      <p:ext uri="{BB962C8B-B14F-4D97-AF65-F5344CB8AC3E}">
        <p14:creationId xmlns:p14="http://schemas.microsoft.com/office/powerpoint/2010/main" val="400514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6DB016-B410-4367-AC14-F60A7F07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 of Our Research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59A50FC-CA59-4A84-9FAD-59E80C1F6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Modified gravity can explain DM as well as DE?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Unification of Dark Side of the Universe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Modified gravity </a:t>
            </a:r>
            <a:r>
              <a:rPr lang="en-US" altLang="ja-JP" dirty="0"/>
              <a:t>is one solution to answer </a:t>
            </a:r>
            <a:r>
              <a:rPr lang="en-US" altLang="ja-JP" dirty="0">
                <a:solidFill>
                  <a:srgbClr val="FF0000"/>
                </a:solidFill>
              </a:rPr>
              <a:t>DE problem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/>
              <a:t>Can we solve </a:t>
            </a:r>
            <a:r>
              <a:rPr lang="en-US" altLang="ja-JP" dirty="0">
                <a:solidFill>
                  <a:srgbClr val="0070C0"/>
                </a:solidFill>
              </a:rPr>
              <a:t>DM problem </a:t>
            </a:r>
            <a:r>
              <a:rPr lang="en-US" altLang="ja-JP" dirty="0"/>
              <a:t>in the same framework? </a:t>
            </a:r>
          </a:p>
          <a:p>
            <a:pPr lvl="1"/>
            <a:endParaRPr lang="en-US" altLang="ja-JP" sz="5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New field from ``beyond-GR” (modification of gravity)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Dynamical DE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cs typeface="Segoe UI" panose="020B0502040204020203" pitchFamily="34" charset="0"/>
              </a:rPr>
              <a:t>(Cosmological ``constant”</a:t>
            </a:r>
            <a:r>
              <a:rPr lang="ja-JP" altLang="en-US" dirty="0">
                <a:cs typeface="Segoe UI" panose="020B0502040204020203" pitchFamily="34" charset="0"/>
              </a:rPr>
              <a:t>→</a:t>
            </a:r>
            <a:r>
              <a:rPr lang="en-US" altLang="ja-JP" dirty="0">
                <a:cs typeface="Segoe UI" panose="020B0502040204020203" pitchFamily="34" charset="0"/>
              </a:rPr>
              <a:t>``Field”)</a:t>
            </a:r>
            <a:endParaRPr lang="en-US" altLang="ja-JP" dirty="0"/>
          </a:p>
          <a:p>
            <a:pPr lvl="1"/>
            <a:r>
              <a:rPr lang="en-US" altLang="ja-JP" dirty="0"/>
              <a:t>Background to explain accelerated expansion </a:t>
            </a:r>
          </a:p>
          <a:p>
            <a:pPr marL="457200" lvl="1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＋ </a:t>
            </a:r>
            <a:r>
              <a:rPr lang="en-US" altLang="ja-JP" dirty="0">
                <a:solidFill>
                  <a:srgbClr val="0070C0"/>
                </a:solidFill>
              </a:rPr>
              <a:t>Oscillation</a:t>
            </a:r>
            <a:r>
              <a:rPr lang="en-US" altLang="ja-JP" dirty="0"/>
              <a:t> around background</a:t>
            </a:r>
          </a:p>
          <a:p>
            <a:pPr lvl="1"/>
            <a:r>
              <a:rPr lang="en-US" altLang="ja-JP" dirty="0"/>
              <a:t>When oscillation is quantized,</a:t>
            </a:r>
            <a:r>
              <a:rPr lang="ja-JP" altLang="en-US" dirty="0"/>
              <a:t> </a:t>
            </a:r>
            <a:r>
              <a:rPr lang="en-US" altLang="ja-JP" dirty="0"/>
              <a:t>we obtain </a:t>
            </a:r>
            <a:r>
              <a:rPr lang="en-US" altLang="ja-JP" dirty="0">
                <a:solidFill>
                  <a:srgbClr val="0070C0"/>
                </a:solidFill>
              </a:rPr>
              <a:t>particle picture</a:t>
            </a:r>
          </a:p>
          <a:p>
            <a:pPr lvl="1"/>
            <a:r>
              <a:rPr lang="en-US" altLang="ja-JP" dirty="0"/>
              <a:t>Particle picture of new field = </a:t>
            </a:r>
            <a:r>
              <a:rPr lang="en-US" altLang="ja-JP" dirty="0">
                <a:solidFill>
                  <a:srgbClr val="0070C0"/>
                </a:solidFill>
              </a:rPr>
              <a:t>New particle</a:t>
            </a:r>
            <a:r>
              <a:rPr lang="ja-JP" altLang="en-US" dirty="0">
                <a:solidFill>
                  <a:srgbClr val="0070C0"/>
                </a:solidFill>
              </a:rPr>
              <a:t>＝</a:t>
            </a:r>
            <a:r>
              <a:rPr lang="en-US" altLang="ja-JP" dirty="0">
                <a:solidFill>
                  <a:srgbClr val="0070C0"/>
                </a:solidFill>
              </a:rPr>
              <a:t>DM?</a:t>
            </a:r>
          </a:p>
          <a:p>
            <a:pPr lvl="1"/>
            <a:endParaRPr lang="en-US" altLang="ja-JP" sz="5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Interdisciplinary and challenging topic  </a:t>
            </a:r>
          </a:p>
          <a:p>
            <a:pPr lvl="1"/>
            <a:r>
              <a:rPr lang="en-US" altLang="ja-JP" dirty="0"/>
              <a:t>Possible solution to Coincidence Problem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New application of modified gravity </a:t>
            </a:r>
          </a:p>
          <a:p>
            <a:pPr lvl="1"/>
            <a:r>
              <a:rPr lang="en-US" altLang="ja-JP" dirty="0">
                <a:solidFill>
                  <a:srgbClr val="0070C0"/>
                </a:solidFill>
              </a:rPr>
              <a:t>Study on new DM candidate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EC5218-55E4-4685-8E88-6F248F0A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AAEB4A-2A23-4650-BA1D-CDB768BD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8D670D-A39E-4D72-8F04-384EA36F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pic>
        <p:nvPicPr>
          <p:cNvPr id="10" name="Picture 2" descr="C:\Users\Taishi Katsuragawa\Downloads\planck_cosmic_pie.jpg">
            <a:extLst>
              <a:ext uri="{FF2B5EF4-FFF2-40B4-BE49-F238E27FC236}">
                <a16:creationId xmlns:a16="http://schemas.microsoft.com/office/drawing/2014/main" id="{9C9786A5-2CC9-4393-8B92-CA6013DF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16" y="4579340"/>
            <a:ext cx="1905545" cy="171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4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5E3AD-C5FB-4035-9E3A-F870EE52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 of Gravity and Screening Mechanism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78732-1C14-4C2A-B6AB-BBE1BE24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0106B2-FB8C-46FD-9362-59998D8D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4C0810-ED45-4B4D-AABB-920D68EA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19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pic>
        <p:nvPicPr>
          <p:cNvPr id="6" name="Picture 4" descr="Figure 1">
            <a:extLst>
              <a:ext uri="{FF2B5EF4-FFF2-40B4-BE49-F238E27FC236}">
                <a16:creationId xmlns:a16="http://schemas.microsoft.com/office/drawing/2014/main" id="{E393103F-B613-458D-9F0B-27719EAE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301" y="863861"/>
            <a:ext cx="3932652" cy="50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BFC6A7-C88B-473D-80D4-96FC2A24DA41}"/>
              </a:ext>
            </a:extLst>
          </p:cNvPr>
          <p:cNvSpPr txBox="1"/>
          <p:nvPr/>
        </p:nvSpPr>
        <p:spPr>
          <a:xfrm>
            <a:off x="3813270" y="5939725"/>
            <a:ext cx="154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E5E5"/>
              </a:buClr>
            </a:pPr>
            <a:r>
              <a:rPr lang="en-US" altLang="ja-JP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Psaltis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(2008)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1365E6-009E-4CE6-8CA1-CC81ABB52619}"/>
              </a:ext>
            </a:extLst>
          </p:cNvPr>
          <p:cNvSpPr txBox="1"/>
          <p:nvPr/>
        </p:nvSpPr>
        <p:spPr>
          <a:xfrm>
            <a:off x="1694175" y="5939725"/>
            <a:ext cx="197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E5E5"/>
              </a:buClr>
            </a:pPr>
            <a:r>
              <a:rPr lang="en-US" altLang="ja-JP" dirty="0">
                <a:solidFill>
                  <a:srgbClr val="0070C0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Newton Potential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0DDD56-A54A-4F7C-863A-D291A48560C8}"/>
              </a:ext>
            </a:extLst>
          </p:cNvPr>
          <p:cNvSpPr txBox="1"/>
          <p:nvPr/>
        </p:nvSpPr>
        <p:spPr>
          <a:xfrm rot="16200000">
            <a:off x="-636041" y="3050620"/>
            <a:ext cx="197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E5E5"/>
              </a:buClr>
            </a:pPr>
            <a:r>
              <a:rPr lang="en-US" altLang="ja-JP" dirty="0">
                <a:solidFill>
                  <a:srgbClr val="0070C0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Curvature</a:t>
            </a:r>
          </a:p>
        </p:txBody>
      </p:sp>
      <p:pic>
        <p:nvPicPr>
          <p:cNvPr id="10" name="Picture 2" descr="Figure 2">
            <a:extLst>
              <a:ext uri="{FF2B5EF4-FFF2-40B4-BE49-F238E27FC236}">
                <a16:creationId xmlns:a16="http://schemas.microsoft.com/office/drawing/2014/main" id="{302207AC-A31D-42AB-AFC8-2DEEAAFA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53" y="863861"/>
            <a:ext cx="3981537" cy="32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51EB84-6699-486C-ABFC-A7027F98152B}"/>
              </a:ext>
            </a:extLst>
          </p:cNvPr>
          <p:cNvCxnSpPr/>
          <p:nvPr/>
        </p:nvCxnSpPr>
        <p:spPr>
          <a:xfrm flipH="1">
            <a:off x="1211405" y="3647090"/>
            <a:ext cx="7230281" cy="0"/>
          </a:xfrm>
          <a:prstGeom prst="line">
            <a:avLst/>
          </a:prstGeom>
          <a:ln w="19050">
            <a:solidFill>
              <a:srgbClr val="08001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0988490-54EA-4F80-9EFC-5E6379E7D2F8}"/>
              </a:ext>
            </a:extLst>
          </p:cNvPr>
          <p:cNvCxnSpPr/>
          <p:nvPr/>
        </p:nvCxnSpPr>
        <p:spPr>
          <a:xfrm flipH="1">
            <a:off x="1211405" y="993228"/>
            <a:ext cx="7230281" cy="0"/>
          </a:xfrm>
          <a:prstGeom prst="line">
            <a:avLst/>
          </a:prstGeom>
          <a:ln w="19050">
            <a:solidFill>
              <a:srgbClr val="08001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5">
            <a:extLst>
              <a:ext uri="{FF2B5EF4-FFF2-40B4-BE49-F238E27FC236}">
                <a16:creationId xmlns:a16="http://schemas.microsoft.com/office/drawing/2014/main" id="{5743F88F-0FF5-4956-B0D2-9596B329B714}"/>
              </a:ext>
            </a:extLst>
          </p:cNvPr>
          <p:cNvSpPr txBox="1">
            <a:spLocks/>
          </p:cNvSpPr>
          <p:nvPr/>
        </p:nvSpPr>
        <p:spPr>
          <a:xfrm>
            <a:off x="1211405" y="4967143"/>
            <a:ext cx="2929671" cy="469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/>
              <a:t>Modified Gravity</a:t>
            </a:r>
            <a:endParaRPr lang="ja-JP" altLang="en-US" sz="2400" dirty="0"/>
          </a:p>
        </p:txBody>
      </p:sp>
      <p:sp>
        <p:nvSpPr>
          <p:cNvPr id="14" name="コンテンツ プレースホルダー 5">
            <a:extLst>
              <a:ext uri="{FF2B5EF4-FFF2-40B4-BE49-F238E27FC236}">
                <a16:creationId xmlns:a16="http://schemas.microsoft.com/office/drawing/2014/main" id="{A7BB8E0C-7CC1-48F6-B9FD-D25F4C6FE518}"/>
              </a:ext>
            </a:extLst>
          </p:cNvPr>
          <p:cNvSpPr txBox="1">
            <a:spLocks/>
          </p:cNvSpPr>
          <p:nvPr/>
        </p:nvSpPr>
        <p:spPr>
          <a:xfrm>
            <a:off x="1546411" y="2065625"/>
            <a:ext cx="1962432" cy="115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3200" dirty="0"/>
              <a:t>GR</a:t>
            </a:r>
            <a:endParaRPr lang="ja-JP" altLang="en-US" sz="3200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213AB3A-3961-4636-BF59-78FE738C75EB}"/>
              </a:ext>
            </a:extLst>
          </p:cNvPr>
          <p:cNvCxnSpPr>
            <a:cxnSpLocks/>
          </p:cNvCxnSpPr>
          <p:nvPr/>
        </p:nvCxnSpPr>
        <p:spPr>
          <a:xfrm flipV="1">
            <a:off x="2227358" y="3301190"/>
            <a:ext cx="0" cy="150550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5">
            <a:extLst>
              <a:ext uri="{FF2B5EF4-FFF2-40B4-BE49-F238E27FC236}">
                <a16:creationId xmlns:a16="http://schemas.microsoft.com/office/drawing/2014/main" id="{563C280C-661F-45AD-9208-6DECB614F890}"/>
              </a:ext>
            </a:extLst>
          </p:cNvPr>
          <p:cNvSpPr txBox="1">
            <a:spLocks/>
          </p:cNvSpPr>
          <p:nvPr/>
        </p:nvSpPr>
        <p:spPr>
          <a:xfrm>
            <a:off x="2412879" y="3728409"/>
            <a:ext cx="1689263" cy="72856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Screening Mechanism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13653B6-3BD4-4792-9ED1-B4A9486D86B6}"/>
              </a:ext>
            </a:extLst>
          </p:cNvPr>
          <p:cNvSpPr txBox="1">
            <a:spLocks/>
          </p:cNvSpPr>
          <p:nvPr/>
        </p:nvSpPr>
        <p:spPr>
          <a:xfrm>
            <a:off x="4748005" y="4449856"/>
            <a:ext cx="3976895" cy="112053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/>
              <a:t>Screening mechanism is a key to avoid the constraints on the fifth force!</a:t>
            </a:r>
            <a:endParaRPr lang="en-US" altLang="ja-JP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EC94E02-6970-4A44-A333-9651B2E7DF75}"/>
              </a:ext>
            </a:extLst>
          </p:cNvPr>
          <p:cNvCxnSpPr>
            <a:cxnSpLocks/>
          </p:cNvCxnSpPr>
          <p:nvPr/>
        </p:nvCxnSpPr>
        <p:spPr>
          <a:xfrm flipH="1" flipV="1">
            <a:off x="4212077" y="4224860"/>
            <a:ext cx="467396" cy="297508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7E625470-17D3-41A9-AA3F-0D4CAF0B0846}"/>
              </a:ext>
            </a:extLst>
          </p:cNvPr>
          <p:cNvSpPr/>
          <p:nvPr/>
        </p:nvSpPr>
        <p:spPr>
          <a:xfrm>
            <a:off x="5386192" y="1916067"/>
            <a:ext cx="1741118" cy="1512933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3274975-04AE-4C41-B251-2614304C44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Correction and Singularity Problem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3274975-04AE-4C41-B251-2614304C4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3FF0329-2737-4018-947D-56F36658E1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Singularity problem in F(R) Gravity</a:t>
                </a:r>
                <a:endParaRPr lang="en-US" altLang="ja-JP" sz="1600" b="1" dirty="0">
                  <a:solidFill>
                    <a:srgbClr val="0070C0"/>
                  </a:solidFill>
                </a:endParaRPr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In order to prevent the </a:t>
                </a:r>
                <a:r>
                  <a:rPr lang="en-US" altLang="ja-JP" dirty="0" err="1"/>
                  <a:t>scalaron</a:t>
                </a:r>
                <a:r>
                  <a:rPr lang="en-US" altLang="ja-JP" dirty="0"/>
                  <a:t> mass from reaching Planck mass, we add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term 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3FF0329-2737-4018-947D-56F36658E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D4A742-049E-42D1-9FEA-6F5EF92A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D1CCD3-B7A3-4F3A-9FB2-DFCDE28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20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5E20CF-E5E6-4C92-8EEA-784E7014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pic>
        <p:nvPicPr>
          <p:cNvPr id="7" name="Picture 6" descr="\begin{align*}&#10;F(R) = R - \beta R_{c} \left[ 1 - \left( 1 + \frac{R^{2}}{R^{2}_{c}} \right)^{-n} \right] \textcolor[rgb]{1,0,0}{+ \alpha R^{2}}&#10;\end{align*}">
            <a:extLst>
              <a:ext uri="{FF2B5EF4-FFF2-40B4-BE49-F238E27FC236}">
                <a16:creationId xmlns:a16="http://schemas.microsoft.com/office/drawing/2014/main" id="{0CA71F7B-B90A-4BF6-8E58-AE41EA52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13" y="5678058"/>
            <a:ext cx="4054557" cy="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C6C1929-E5EE-48DE-A854-BBBC8F3F8F2E}"/>
              </a:ext>
            </a:extLst>
          </p:cNvPr>
          <p:cNvGrpSpPr/>
          <p:nvPr/>
        </p:nvGrpSpPr>
        <p:grpSpPr>
          <a:xfrm>
            <a:off x="860473" y="1332921"/>
            <a:ext cx="7767768" cy="3233721"/>
            <a:chOff x="860473" y="1332921"/>
            <a:chExt cx="7767768" cy="3233721"/>
          </a:xfrm>
        </p:grpSpPr>
        <p:sp>
          <p:nvSpPr>
            <p:cNvPr id="8" name="コンテンツ プレースホルダー 8">
              <a:extLst>
                <a:ext uri="{FF2B5EF4-FFF2-40B4-BE49-F238E27FC236}">
                  <a16:creationId xmlns:a16="http://schemas.microsoft.com/office/drawing/2014/main" id="{55664298-1750-4ECE-90F0-C60511A25880}"/>
                </a:ext>
              </a:extLst>
            </p:cNvPr>
            <p:cNvSpPr txBox="1">
              <a:spLocks/>
            </p:cNvSpPr>
            <p:nvPr/>
          </p:nvSpPr>
          <p:spPr>
            <a:xfrm>
              <a:off x="5584567" y="1399967"/>
              <a:ext cx="3043674" cy="8686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00000"/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</a:t>
              </a:r>
              <a:r>
                <a:rPr lang="en-US" altLang="ja-JP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Frolov</a:t>
              </a: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(2008)]            [Kobayashi and Maeda (2008)] [Dev et al. (2008)]</a:t>
              </a:r>
            </a:p>
            <a:p>
              <a:pPr marL="0" indent="0">
                <a:buNone/>
              </a:pPr>
              <a:endPara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6DE4EE74-C1E1-49D9-8A5C-3E2AE3B398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0666" y="1651437"/>
              <a:ext cx="5894" cy="29152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2165EF54-8542-4CC4-B875-14AA5F837551}"/>
                </a:ext>
              </a:extLst>
            </p:cNvPr>
            <p:cNvCxnSpPr/>
            <p:nvPr/>
          </p:nvCxnSpPr>
          <p:spPr>
            <a:xfrm>
              <a:off x="1038098" y="4400911"/>
              <a:ext cx="38402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コンテンツ プレースホルダー 2">
                  <a:extLst>
                    <a:ext uri="{FF2B5EF4-FFF2-40B4-BE49-F238E27FC236}">
                      <a16:creationId xmlns:a16="http://schemas.microsoft.com/office/drawing/2014/main" id="{14394698-E95A-4A68-9276-4C8075424C4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79574" y="1352602"/>
                  <a:ext cx="970933" cy="3743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i="0" dirty="0" smtClean="0"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18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1" name="コンテンツ プレースホルダー 2">
                  <a:extLst>
                    <a:ext uri="{FF2B5EF4-FFF2-40B4-BE49-F238E27FC236}">
                      <a16:creationId xmlns:a16="http://schemas.microsoft.com/office/drawing/2014/main" id="{14394698-E95A-4A68-9276-4C8075424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9574" y="1352602"/>
                  <a:ext cx="970933" cy="374338"/>
                </a:xfrm>
                <a:prstGeom prst="rect">
                  <a:avLst/>
                </a:prstGeom>
                <a:blipFill>
                  <a:blip r:embed="rId5"/>
                  <a:stretch>
                    <a:fillRect r="-1258" b="-262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フリーフォーム 41">
              <a:extLst>
                <a:ext uri="{FF2B5EF4-FFF2-40B4-BE49-F238E27FC236}">
                  <a16:creationId xmlns:a16="http://schemas.microsoft.com/office/drawing/2014/main" id="{59D25466-24CE-4A6A-B1E7-480C5C42FF8C}"/>
                </a:ext>
              </a:extLst>
            </p:cNvPr>
            <p:cNvSpPr/>
            <p:nvPr/>
          </p:nvSpPr>
          <p:spPr>
            <a:xfrm>
              <a:off x="1376911" y="2906324"/>
              <a:ext cx="3046720" cy="970400"/>
            </a:xfrm>
            <a:custGeom>
              <a:avLst/>
              <a:gdLst>
                <a:gd name="connsiteX0" fmla="*/ 0 w 1636699"/>
                <a:gd name="connsiteY0" fmla="*/ 0 h 715245"/>
                <a:gd name="connsiteX1" fmla="*/ 983556 w 1636699"/>
                <a:gd name="connsiteY1" fmla="*/ 714615 h 715245"/>
                <a:gd name="connsiteX2" fmla="*/ 1636699 w 1636699"/>
                <a:gd name="connsiteY2" fmla="*/ 99893 h 71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6699" h="715245">
                  <a:moveTo>
                    <a:pt x="0" y="0"/>
                  </a:moveTo>
                  <a:cubicBezTo>
                    <a:pt x="355386" y="348983"/>
                    <a:pt x="710773" y="697966"/>
                    <a:pt x="983556" y="714615"/>
                  </a:cubicBezTo>
                  <a:cubicBezTo>
                    <a:pt x="1256339" y="731264"/>
                    <a:pt x="1446519" y="415578"/>
                    <a:pt x="1636699" y="99893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コンテンツ プレースホルダー 2">
                  <a:extLst>
                    <a:ext uri="{FF2B5EF4-FFF2-40B4-BE49-F238E27FC236}">
                      <a16:creationId xmlns:a16="http://schemas.microsoft.com/office/drawing/2014/main" id="{111B4458-4525-4A6B-9A38-F7F4284D52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09486" y="3906112"/>
                  <a:ext cx="434956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𝜅𝜙</m:t>
                        </m:r>
                      </m:oMath>
                    </m:oMathPara>
                  </a14:m>
                  <a:endParaRPr lang="ja-JP" altLang="en-US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コンテンツ プレースホルダー 2">
                  <a:extLst>
                    <a:ext uri="{FF2B5EF4-FFF2-40B4-BE49-F238E27FC236}">
                      <a16:creationId xmlns:a16="http://schemas.microsoft.com/office/drawing/2014/main" id="{111B4458-4525-4A6B-9A38-F7F4284D5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486" y="3906112"/>
                  <a:ext cx="434956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5634" r="-21127" b="-704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フリーフォーム 52">
              <a:extLst>
                <a:ext uri="{FF2B5EF4-FFF2-40B4-BE49-F238E27FC236}">
                  <a16:creationId xmlns:a16="http://schemas.microsoft.com/office/drawing/2014/main" id="{89331BD2-0B9F-4188-AE89-73CCDFE4D771}"/>
                </a:ext>
              </a:extLst>
            </p:cNvPr>
            <p:cNvSpPr/>
            <p:nvPr/>
          </p:nvSpPr>
          <p:spPr>
            <a:xfrm>
              <a:off x="4013306" y="2437847"/>
              <a:ext cx="377968" cy="175268"/>
            </a:xfrm>
            <a:custGeom>
              <a:avLst/>
              <a:gdLst>
                <a:gd name="connsiteX0" fmla="*/ 0 w 342900"/>
                <a:gd name="connsiteY0" fmla="*/ 0 h 188348"/>
                <a:gd name="connsiteX1" fmla="*/ 174812 w 342900"/>
                <a:gd name="connsiteY1" fmla="*/ 188259 h 188348"/>
                <a:gd name="connsiteX2" fmla="*/ 342900 w 342900"/>
                <a:gd name="connsiteY2" fmla="*/ 26894 h 188348"/>
                <a:gd name="connsiteX3" fmla="*/ 342900 w 342900"/>
                <a:gd name="connsiteY3" fmla="*/ 26894 h 18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88348">
                  <a:moveTo>
                    <a:pt x="0" y="0"/>
                  </a:moveTo>
                  <a:cubicBezTo>
                    <a:pt x="58831" y="91888"/>
                    <a:pt x="117662" y="183777"/>
                    <a:pt x="174812" y="188259"/>
                  </a:cubicBezTo>
                  <a:cubicBezTo>
                    <a:pt x="231962" y="192741"/>
                    <a:pt x="342900" y="26894"/>
                    <a:pt x="342900" y="26894"/>
                  </a:cubicBezTo>
                  <a:lnTo>
                    <a:pt x="342900" y="26894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コンテンツ プレースホルダー 8">
              <a:extLst>
                <a:ext uri="{FF2B5EF4-FFF2-40B4-BE49-F238E27FC236}">
                  <a16:creationId xmlns:a16="http://schemas.microsoft.com/office/drawing/2014/main" id="{18E0A72C-776A-4947-9DF0-E6DB9B2E979C}"/>
                </a:ext>
              </a:extLst>
            </p:cNvPr>
            <p:cNvSpPr txBox="1">
              <a:spLocks/>
            </p:cNvSpPr>
            <p:nvPr/>
          </p:nvSpPr>
          <p:spPr>
            <a:xfrm>
              <a:off x="2482769" y="2785853"/>
              <a:ext cx="1325260" cy="57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00000"/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800" dirty="0"/>
                <a:t>Potential minimum</a:t>
              </a:r>
              <a:endParaRPr lang="en-US" altLang="ja-JP" sz="1200" dirty="0"/>
            </a:p>
          </p:txBody>
        </p:sp>
        <p:sp>
          <p:nvSpPr>
            <p:cNvPr id="16" name="フリーフォーム 52">
              <a:extLst>
                <a:ext uri="{FF2B5EF4-FFF2-40B4-BE49-F238E27FC236}">
                  <a16:creationId xmlns:a16="http://schemas.microsoft.com/office/drawing/2014/main" id="{D34E8FF8-3E07-4B1A-933D-63F08C3E74EA}"/>
                </a:ext>
              </a:extLst>
            </p:cNvPr>
            <p:cNvSpPr/>
            <p:nvPr/>
          </p:nvSpPr>
          <p:spPr>
            <a:xfrm>
              <a:off x="2674093" y="3582572"/>
              <a:ext cx="968665" cy="201656"/>
            </a:xfrm>
            <a:custGeom>
              <a:avLst/>
              <a:gdLst>
                <a:gd name="connsiteX0" fmla="*/ 0 w 342900"/>
                <a:gd name="connsiteY0" fmla="*/ 0 h 188348"/>
                <a:gd name="connsiteX1" fmla="*/ 174812 w 342900"/>
                <a:gd name="connsiteY1" fmla="*/ 188259 h 188348"/>
                <a:gd name="connsiteX2" fmla="*/ 342900 w 342900"/>
                <a:gd name="connsiteY2" fmla="*/ 26894 h 188348"/>
                <a:gd name="connsiteX3" fmla="*/ 342900 w 342900"/>
                <a:gd name="connsiteY3" fmla="*/ 26894 h 18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88348">
                  <a:moveTo>
                    <a:pt x="0" y="0"/>
                  </a:moveTo>
                  <a:cubicBezTo>
                    <a:pt x="58831" y="91888"/>
                    <a:pt x="117662" y="183777"/>
                    <a:pt x="174812" y="188259"/>
                  </a:cubicBezTo>
                  <a:cubicBezTo>
                    <a:pt x="231962" y="192741"/>
                    <a:pt x="342900" y="26894"/>
                    <a:pt x="342900" y="26894"/>
                  </a:cubicBezTo>
                  <a:lnTo>
                    <a:pt x="342900" y="26894"/>
                  </a:lnTo>
                </a:path>
              </a:pathLst>
            </a:custGeom>
            <a:noFill/>
            <a:ln>
              <a:solidFill>
                <a:schemeClr val="accent1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4F2DAC5F-4AF3-44D3-A812-92A4F5AA6A12}"/>
                </a:ext>
              </a:extLst>
            </p:cNvPr>
            <p:cNvSpPr/>
            <p:nvPr/>
          </p:nvSpPr>
          <p:spPr>
            <a:xfrm>
              <a:off x="2975074" y="1455120"/>
              <a:ext cx="1465804" cy="1292387"/>
            </a:xfrm>
            <a:custGeom>
              <a:avLst/>
              <a:gdLst>
                <a:gd name="connsiteX0" fmla="*/ 1859623 w 1859623"/>
                <a:gd name="connsiteY0" fmla="*/ 1140431 h 1292387"/>
                <a:gd name="connsiteX1" fmla="*/ 1561672 w 1859623"/>
                <a:gd name="connsiteY1" fmla="*/ 1284269 h 1292387"/>
                <a:gd name="connsiteX2" fmla="*/ 955497 w 1859623"/>
                <a:gd name="connsiteY2" fmla="*/ 924674 h 1292387"/>
                <a:gd name="connsiteX3" fmla="*/ 184935 w 1859623"/>
                <a:gd name="connsiteY3" fmla="*/ 215757 h 1292387"/>
                <a:gd name="connsiteX4" fmla="*/ 0 w 1859623"/>
                <a:gd name="connsiteY4" fmla="*/ 0 h 129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623" h="1292387">
                  <a:moveTo>
                    <a:pt x="1859623" y="1140431"/>
                  </a:moveTo>
                  <a:cubicBezTo>
                    <a:pt x="1785991" y="1230330"/>
                    <a:pt x="1712360" y="1320229"/>
                    <a:pt x="1561672" y="1284269"/>
                  </a:cubicBezTo>
                  <a:cubicBezTo>
                    <a:pt x="1410984" y="1248310"/>
                    <a:pt x="1184953" y="1102759"/>
                    <a:pt x="955497" y="924674"/>
                  </a:cubicBezTo>
                  <a:cubicBezTo>
                    <a:pt x="726041" y="746589"/>
                    <a:pt x="344185" y="369869"/>
                    <a:pt x="184935" y="215757"/>
                  </a:cubicBezTo>
                  <a:cubicBezTo>
                    <a:pt x="25685" y="61645"/>
                    <a:pt x="12842" y="30822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コンテンツ プレースホルダー 8">
                  <a:extLst>
                    <a:ext uri="{FF2B5EF4-FFF2-40B4-BE49-F238E27FC236}">
                      <a16:creationId xmlns:a16="http://schemas.microsoft.com/office/drawing/2014/main" id="{C160EE3D-AD68-426D-ABF1-1A1E8598387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60473" y="1956157"/>
                  <a:ext cx="1592604" cy="40465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4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SzPct val="100000"/>
                    <a:buFont typeface="Segoe UI" panose="020B0502040204020203" pitchFamily="34" charset="0"/>
                    <a:buChar char="‒"/>
                    <a:defRPr kumimoji="1" sz="20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sz="1800" i="1" dirty="0" smtClean="0">
                              <a:solidFill>
                                <a:srgbClr val="08001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800" i="1" dirty="0">
                              <a:solidFill>
                                <a:srgbClr val="08001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i="1" dirty="0">
                              <a:solidFill>
                                <a:srgbClr val="080016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ja-JP" sz="1800" i="1" dirty="0">
                              <a:solidFill>
                                <a:srgbClr val="080016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ja-JP" sz="1800" i="1" dirty="0">
                              <a:solidFill>
                                <a:srgbClr val="080016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a14:m>
                  <a:r>
                    <a:rPr lang="en-US" altLang="ja-JP" sz="1800" dirty="0">
                      <a:solidFill>
                        <a:srgbClr val="080016"/>
                      </a:solidFill>
                    </a:rPr>
                    <a:t> increases</a:t>
                  </a:r>
                </a:p>
              </p:txBody>
            </p:sp>
          </mc:Choice>
          <mc:Fallback xmlns="">
            <p:sp>
              <p:nvSpPr>
                <p:cNvPr id="18" name="コンテンツ プレースホルダー 8">
                  <a:extLst>
                    <a:ext uri="{FF2B5EF4-FFF2-40B4-BE49-F238E27FC236}">
                      <a16:creationId xmlns:a16="http://schemas.microsoft.com/office/drawing/2014/main" id="{C160EE3D-AD68-426D-ABF1-1A1E859838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473" y="1956157"/>
                  <a:ext cx="1592604" cy="404650"/>
                </a:xfrm>
                <a:prstGeom prst="rect">
                  <a:avLst/>
                </a:prstGeom>
                <a:blipFill>
                  <a:blip r:embed="rId7"/>
                  <a:stretch>
                    <a:fillRect t="-12121" b="-1212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B05E9AA0-E2B1-46CC-AE70-D41E12FE6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083" y="2767691"/>
              <a:ext cx="771652" cy="849490"/>
            </a:xfrm>
            <a:prstGeom prst="straightConnector1">
              <a:avLst/>
            </a:prstGeom>
            <a:ln>
              <a:solidFill>
                <a:srgbClr val="0800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コンテンツ プレースホルダー 8">
                  <a:extLst>
                    <a:ext uri="{FF2B5EF4-FFF2-40B4-BE49-F238E27FC236}">
                      <a16:creationId xmlns:a16="http://schemas.microsoft.com/office/drawing/2014/main" id="{44AF70EB-0961-46F1-BC7B-13DCDC8510E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584567" y="3709154"/>
                  <a:ext cx="2498126" cy="82326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4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SzPct val="100000"/>
                    <a:buFont typeface="Segoe UI" panose="020B0502040204020203" pitchFamily="34" charset="0"/>
                    <a:buChar char="‒"/>
                    <a:defRPr kumimoji="1" sz="20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600" kern="1200" baseline="0">
                      <a:solidFill>
                        <a:srgbClr val="080016"/>
                      </a:solidFill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𝑝𝑙</m:t>
                          </m:r>
                        </m:sub>
                      </m:sSub>
                    </m:oMath>
                  </a14:m>
                  <a:r>
                    <a:rPr lang="en-US" altLang="ja-JP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pPr marL="0" indent="0">
                    <a:buNone/>
                  </a:pPr>
                  <a:r>
                    <a:rPr lang="en-US" altLang="ja-JP" dirty="0">
                      <a:solidFill>
                        <a:srgbClr val="FF0000"/>
                      </a:solidFill>
                    </a:rPr>
                    <a:t>in early Universe!</a:t>
                  </a:r>
                </a:p>
              </p:txBody>
            </p:sp>
          </mc:Choice>
          <mc:Fallback xmlns="">
            <p:sp>
              <p:nvSpPr>
                <p:cNvPr id="20" name="コンテンツ プレースホルダー 8">
                  <a:extLst>
                    <a:ext uri="{FF2B5EF4-FFF2-40B4-BE49-F238E27FC236}">
                      <a16:creationId xmlns:a16="http://schemas.microsoft.com/office/drawing/2014/main" id="{44AF70EB-0961-46F1-BC7B-13DCDC8510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567" y="3709154"/>
                  <a:ext cx="2498126" cy="823267"/>
                </a:xfrm>
                <a:prstGeom prst="rect">
                  <a:avLst/>
                </a:prstGeom>
                <a:blipFill>
                  <a:blip r:embed="rId8"/>
                  <a:stretch>
                    <a:fillRect l="-3171" b="-95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フリーフォーム 44">
              <a:extLst>
                <a:ext uri="{FF2B5EF4-FFF2-40B4-BE49-F238E27FC236}">
                  <a16:creationId xmlns:a16="http://schemas.microsoft.com/office/drawing/2014/main" id="{0E0CA3AA-E25D-48DE-8E24-1057C8C57000}"/>
                </a:ext>
              </a:extLst>
            </p:cNvPr>
            <p:cNvSpPr/>
            <p:nvPr/>
          </p:nvSpPr>
          <p:spPr>
            <a:xfrm flipH="1">
              <a:off x="2900271" y="1558066"/>
              <a:ext cx="2226069" cy="1647087"/>
            </a:xfrm>
            <a:custGeom>
              <a:avLst/>
              <a:gdLst>
                <a:gd name="connsiteX0" fmla="*/ 0 w 2051637"/>
                <a:gd name="connsiteY0" fmla="*/ 2036269 h 2036269"/>
                <a:gd name="connsiteX1" fmla="*/ 1244814 w 2051637"/>
                <a:gd name="connsiteY1" fmla="*/ 1313970 h 2036269"/>
                <a:gd name="connsiteX2" fmla="*/ 2051637 w 2051637"/>
                <a:gd name="connsiteY2" fmla="*/ 0 h 203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1637" h="2036269">
                  <a:moveTo>
                    <a:pt x="0" y="2036269"/>
                  </a:moveTo>
                  <a:cubicBezTo>
                    <a:pt x="451437" y="1844808"/>
                    <a:pt x="902875" y="1653348"/>
                    <a:pt x="1244814" y="1313970"/>
                  </a:cubicBezTo>
                  <a:cubicBezTo>
                    <a:pt x="1586753" y="974592"/>
                    <a:pt x="1819195" y="487296"/>
                    <a:pt x="2051637" y="0"/>
                  </a:cubicBezTo>
                </a:path>
              </a:pathLst>
            </a:custGeom>
            <a:ln w="12700">
              <a:solidFill>
                <a:srgbClr val="FD3C2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フリーフォーム 45">
              <a:extLst>
                <a:ext uri="{FF2B5EF4-FFF2-40B4-BE49-F238E27FC236}">
                  <a16:creationId xmlns:a16="http://schemas.microsoft.com/office/drawing/2014/main" id="{D447EE9D-72F4-4543-9753-1E4032974134}"/>
                </a:ext>
              </a:extLst>
            </p:cNvPr>
            <p:cNvSpPr/>
            <p:nvPr/>
          </p:nvSpPr>
          <p:spPr>
            <a:xfrm flipH="1">
              <a:off x="1431854" y="3159535"/>
              <a:ext cx="3240488" cy="1073519"/>
            </a:xfrm>
            <a:custGeom>
              <a:avLst/>
              <a:gdLst>
                <a:gd name="connsiteX0" fmla="*/ 0 w 3250347"/>
                <a:gd name="connsiteY0" fmla="*/ 1045028 h 1045028"/>
                <a:gd name="connsiteX1" fmla="*/ 1698172 w 3250347"/>
                <a:gd name="connsiteY1" fmla="*/ 791455 h 1045028"/>
                <a:gd name="connsiteX2" fmla="*/ 3250347 w 3250347"/>
                <a:gd name="connsiteY2" fmla="*/ 0 h 1045028"/>
                <a:gd name="connsiteX3" fmla="*/ 3250347 w 3250347"/>
                <a:gd name="connsiteY3" fmla="*/ 0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0347" h="1045028">
                  <a:moveTo>
                    <a:pt x="0" y="1045028"/>
                  </a:moveTo>
                  <a:cubicBezTo>
                    <a:pt x="578224" y="1005327"/>
                    <a:pt x="1156448" y="965626"/>
                    <a:pt x="1698172" y="791455"/>
                  </a:cubicBezTo>
                  <a:cubicBezTo>
                    <a:pt x="2239896" y="617284"/>
                    <a:pt x="3250347" y="0"/>
                    <a:pt x="3250347" y="0"/>
                  </a:cubicBezTo>
                  <a:lnTo>
                    <a:pt x="3250347" y="0"/>
                  </a:lnTo>
                </a:path>
              </a:pathLst>
            </a:custGeom>
            <a:ln w="12700">
              <a:solidFill>
                <a:schemeClr val="accent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フリーフォーム 43">
              <a:extLst>
                <a:ext uri="{FF2B5EF4-FFF2-40B4-BE49-F238E27FC236}">
                  <a16:creationId xmlns:a16="http://schemas.microsoft.com/office/drawing/2014/main" id="{BA922BC1-A366-49D6-8B08-A27A440324D3}"/>
                </a:ext>
              </a:extLst>
            </p:cNvPr>
            <p:cNvSpPr/>
            <p:nvPr/>
          </p:nvSpPr>
          <p:spPr>
            <a:xfrm flipH="1">
              <a:off x="2539913" y="3159534"/>
              <a:ext cx="1907702" cy="1159653"/>
            </a:xfrm>
            <a:custGeom>
              <a:avLst/>
              <a:gdLst>
                <a:gd name="connsiteX0" fmla="*/ 0 w 3334871"/>
                <a:gd name="connsiteY0" fmla="*/ 0 h 2205317"/>
                <a:gd name="connsiteX1" fmla="*/ 1098817 w 3334871"/>
                <a:gd name="connsiteY1" fmla="*/ 1260181 h 2205317"/>
                <a:gd name="connsiteX2" fmla="*/ 2551100 w 3334871"/>
                <a:gd name="connsiteY2" fmla="*/ 1997848 h 2205317"/>
                <a:gd name="connsiteX3" fmla="*/ 3334871 w 3334871"/>
                <a:gd name="connsiteY3" fmla="*/ 2205317 h 22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4871" h="2205317">
                  <a:moveTo>
                    <a:pt x="0" y="0"/>
                  </a:moveTo>
                  <a:cubicBezTo>
                    <a:pt x="336817" y="463603"/>
                    <a:pt x="673634" y="927206"/>
                    <a:pt x="1098817" y="1260181"/>
                  </a:cubicBezTo>
                  <a:cubicBezTo>
                    <a:pt x="1524000" y="1593156"/>
                    <a:pt x="2178424" y="1840325"/>
                    <a:pt x="2551100" y="1997848"/>
                  </a:cubicBezTo>
                  <a:cubicBezTo>
                    <a:pt x="2923776" y="2155371"/>
                    <a:pt x="3129323" y="2180344"/>
                    <a:pt x="3334871" y="220531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865F326F-353E-498B-A1BA-2CB2C5B31E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218" y="1834285"/>
              <a:ext cx="1027069" cy="1130671"/>
            </a:xfrm>
            <a:prstGeom prst="straightConnector1">
              <a:avLst/>
            </a:prstGeom>
            <a:ln>
              <a:solidFill>
                <a:srgbClr val="0800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フローチャート: 結合子 24">
              <a:extLst>
                <a:ext uri="{FF2B5EF4-FFF2-40B4-BE49-F238E27FC236}">
                  <a16:creationId xmlns:a16="http://schemas.microsoft.com/office/drawing/2014/main" id="{6D83BCEF-CA3A-4EAB-BC3B-5997FB07FE2C}"/>
                </a:ext>
              </a:extLst>
            </p:cNvPr>
            <p:cNvSpPr/>
            <p:nvPr/>
          </p:nvSpPr>
          <p:spPr>
            <a:xfrm>
              <a:off x="4404318" y="2581703"/>
              <a:ext cx="78803" cy="8277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: 結合子 25">
              <a:extLst>
                <a:ext uri="{FF2B5EF4-FFF2-40B4-BE49-F238E27FC236}">
                  <a16:creationId xmlns:a16="http://schemas.microsoft.com/office/drawing/2014/main" id="{01D0761A-9306-4E57-A0FF-FAD8E36D5CB7}"/>
                </a:ext>
              </a:extLst>
            </p:cNvPr>
            <p:cNvSpPr/>
            <p:nvPr/>
          </p:nvSpPr>
          <p:spPr>
            <a:xfrm>
              <a:off x="4391274" y="3026009"/>
              <a:ext cx="78803" cy="82773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コンテンツ プレースホルダー 2">
                  <a:extLst>
                    <a:ext uri="{FF2B5EF4-FFF2-40B4-BE49-F238E27FC236}">
                      <a16:creationId xmlns:a16="http://schemas.microsoft.com/office/drawing/2014/main" id="{82500CD4-0EB8-4206-8C47-10260EC55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1761" y="1332921"/>
                  <a:ext cx="119143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dirty="0">
                      <a:solidFill>
                        <a:srgbClr val="FD3C2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L</a:t>
                  </a:r>
                  <a:r>
                    <a:rPr lang="en-US" altLang="ja-JP" b="0" dirty="0">
                      <a:solidFill>
                        <a:srgbClr val="FD3C2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arge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𝜇</m:t>
                          </m:r>
                        </m:sup>
                      </m:sSubSup>
                    </m:oMath>
                  </a14:m>
                  <a:endParaRPr lang="ja-JP" altLang="en-US" sz="2800" dirty="0">
                    <a:solidFill>
                      <a:srgbClr val="2AA9E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7" name="コンテンツ プレースホルダー 2">
                  <a:extLst>
                    <a:ext uri="{FF2B5EF4-FFF2-40B4-BE49-F238E27FC236}">
                      <a16:creationId xmlns:a16="http://schemas.microsoft.com/office/drawing/2014/main" id="{82500CD4-0EB8-4206-8C47-10260EC55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1761" y="1332921"/>
                  <a:ext cx="1191438" cy="432048"/>
                </a:xfrm>
                <a:prstGeom prst="rect">
                  <a:avLst/>
                </a:prstGeom>
                <a:blipFill>
                  <a:blip r:embed="rId9"/>
                  <a:stretch>
                    <a:fillRect l="-5102" t="-5634" b="-197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コンテンツ プレースホルダー 2">
                  <a:extLst>
                    <a:ext uri="{FF2B5EF4-FFF2-40B4-BE49-F238E27FC236}">
                      <a16:creationId xmlns:a16="http://schemas.microsoft.com/office/drawing/2014/main" id="{E6318BC3-E9AA-4059-AAB5-D1059099742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4407" y="3454543"/>
                  <a:ext cx="1225427" cy="43204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dirty="0">
                      <a:solidFill>
                        <a:srgbClr val="0070C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Small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𝜇</m:t>
                          </m:r>
                        </m:sup>
                      </m:sSubSup>
                    </m:oMath>
                  </a14:m>
                  <a:endParaRPr lang="ja-JP" alt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8" name="コンテンツ プレースホルダー 2">
                  <a:extLst>
                    <a:ext uri="{FF2B5EF4-FFF2-40B4-BE49-F238E27FC236}">
                      <a16:creationId xmlns:a16="http://schemas.microsoft.com/office/drawing/2014/main" id="{E6318BC3-E9AA-4059-AAB5-D105909974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407" y="3454543"/>
                  <a:ext cx="1225427" cy="432048"/>
                </a:xfrm>
                <a:prstGeom prst="rect">
                  <a:avLst/>
                </a:prstGeom>
                <a:blipFill>
                  <a:blip r:embed="rId10"/>
                  <a:stretch>
                    <a:fillRect l="-4975" t="-5634" b="-197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コンテンツ プレースホルダー 2">
                  <a:extLst>
                    <a:ext uri="{FF2B5EF4-FFF2-40B4-BE49-F238E27FC236}">
                      <a16:creationId xmlns:a16="http://schemas.microsoft.com/office/drawing/2014/main" id="{B66FBBF4-38B4-4F7D-87E4-5A42A15627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2753" y="2272751"/>
                  <a:ext cx="2157490" cy="43204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𝜑</m:t>
                        </m:r>
                        <m:r>
                          <a:rPr lang="en-US" altLang="ja-JP" b="0" i="1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=0 ⟷</m:t>
                        </m:r>
                        <m:r>
                          <a:rPr lang="en-US" altLang="ja-JP" b="0" i="1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  <m:r>
                          <a:rPr lang="en-US" altLang="ja-JP" b="0" i="1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=∞</m:t>
                        </m:r>
                      </m:oMath>
                    </m:oMathPara>
                  </a14:m>
                  <a:endParaRPr lang="ja-JP" altLang="en-US" dirty="0">
                    <a:solidFill>
                      <a:srgbClr val="080016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9" name="コンテンツ プレースホルダー 2">
                  <a:extLst>
                    <a:ext uri="{FF2B5EF4-FFF2-40B4-BE49-F238E27FC236}">
                      <a16:creationId xmlns:a16="http://schemas.microsoft.com/office/drawing/2014/main" id="{B66FBBF4-38B4-4F7D-87E4-5A42A1562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753" y="2272751"/>
                  <a:ext cx="2157490" cy="432048"/>
                </a:xfrm>
                <a:prstGeom prst="rect">
                  <a:avLst/>
                </a:prstGeom>
                <a:blipFill>
                  <a:blip r:embed="rId11"/>
                  <a:stretch>
                    <a:fillRect b="-14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6" descr="\begin{align*}&#10;m^{2}_{\tilde \varphi}&#10;=&amp;&#10;\frac{2\Lambda}{6n(2n+1)\beta } &#10;\left( \frac{\kappa^{2}\rho_{\mathrm{EW}} }{2\Lambda} \right)^{2(n+1)}&#10;\end{align*}">
              <a:extLst>
                <a:ext uri="{FF2B5EF4-FFF2-40B4-BE49-F238E27FC236}">
                  <a16:creationId xmlns:a16="http://schemas.microsoft.com/office/drawing/2014/main" id="{D2EAB4B3-4B7B-4236-808F-6E7108D4E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459" y="2977733"/>
              <a:ext cx="2635556" cy="46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522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9B382D34-46F1-4A6E-9420-0DE707EA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Stability in Early Universe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DFCC95B1-1079-4512-9B41-7AD9B402A1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b="1" dirty="0" err="1">
                    <a:solidFill>
                      <a:srgbClr val="0070C0"/>
                    </a:solidFill>
                  </a:rPr>
                  <a:t>Scalaron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 lifetime in the Early Universe </a:t>
                </a:r>
              </a:p>
              <a:p>
                <a:r>
                  <a:rPr lang="en-US" altLang="ja-JP" dirty="0"/>
                  <a:t>The epoch after EW phase trans. before QCD phase trans.</a:t>
                </a:r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lang="en-US" altLang="ja-JP" sz="2000" dirty="0"/>
              </a:p>
              <a:p>
                <a:endParaRPr kumimoji="1" lang="en-US" altLang="ja-JP" dirty="0"/>
              </a:p>
              <a:p>
                <a:endParaRPr kumimoji="1" lang="en-US" altLang="ja-JP" dirty="0"/>
              </a:p>
              <a:p>
                <a:r>
                  <a:rPr lang="en-US" altLang="ja-JP" dirty="0"/>
                  <a:t>Lifetime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dirty="0"/>
                  <a:t>(age of Universe) </a:t>
                </a:r>
                <a:r>
                  <a:rPr lang="ja-JP" altLang="en-US" dirty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0.23[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altLang="ja-JP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2000" dirty="0"/>
              </a:p>
              <a:p>
                <a:pPr lvl="1"/>
                <a:r>
                  <a:rPr lang="en-US" altLang="ja-JP" dirty="0"/>
                  <a:t>Bound becomes tight due to large # of decay modes</a:t>
                </a:r>
              </a:p>
              <a:p>
                <a:pPr lvl="1"/>
                <a:r>
                  <a:rPr lang="en-US" altLang="ja-JP" dirty="0"/>
                  <a:t>Environment maintains only in very short time</a:t>
                </a:r>
              </a:p>
              <a:p>
                <a:pPr lvl="1"/>
                <a:r>
                  <a:rPr lang="en-US" altLang="ja-JP" dirty="0"/>
                  <a:t>Constraint is also valid in very short time </a:t>
                </a:r>
                <a:r>
                  <a:rPr lang="ja-JP" altLang="en-US" dirty="0"/>
                  <a:t>→ </a:t>
                </a:r>
                <a:r>
                  <a:rPr lang="en-US" altLang="ja-JP" dirty="0"/>
                  <a:t>meaningless?</a:t>
                </a: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DFCC95B1-1079-4512-9B41-7AD9B402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429" r="-1314" b="-1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3B5323-8149-4C5A-A17E-FF34EF97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1C5025-94AF-4399-949F-8D753078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21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404546-B401-4FFE-9999-23C5DDC7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8DEA599-D3C3-4E31-939D-6FD13258D5B4}"/>
              </a:ext>
            </a:extLst>
          </p:cNvPr>
          <p:cNvGrpSpPr/>
          <p:nvPr/>
        </p:nvGrpSpPr>
        <p:grpSpPr>
          <a:xfrm>
            <a:off x="1505310" y="1668995"/>
            <a:ext cx="5901018" cy="3081305"/>
            <a:chOff x="1302836" y="1714715"/>
            <a:chExt cx="5901018" cy="3081305"/>
          </a:xfrm>
        </p:grpSpPr>
        <p:pic>
          <p:nvPicPr>
            <p:cNvPr id="8" name="コンテンツ プレースホルダー 10" descr="画面の領域">
              <a:extLst>
                <a:ext uri="{FF2B5EF4-FFF2-40B4-BE49-F238E27FC236}">
                  <a16:creationId xmlns:a16="http://schemas.microsoft.com/office/drawing/2014/main" id="{56D901F6-9E05-4E77-9975-DF5492E17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6" b="1525"/>
            <a:stretch/>
          </p:blipFill>
          <p:spPr>
            <a:xfrm>
              <a:off x="2050386" y="1780529"/>
              <a:ext cx="4744670" cy="3015491"/>
            </a:xfrm>
            <a:prstGeom prst="rect">
              <a:avLst/>
            </a:prstGeom>
          </p:spPr>
        </p:pic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941E48D-0547-4CE0-B318-7455F4871B94}"/>
                </a:ext>
              </a:extLst>
            </p:cNvPr>
            <p:cNvCxnSpPr/>
            <p:nvPr/>
          </p:nvCxnSpPr>
          <p:spPr>
            <a:xfrm>
              <a:off x="3310305" y="2230003"/>
              <a:ext cx="0" cy="81198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0861D355-D965-4B5B-B01E-5E3C487423BF}"/>
                </a:ext>
              </a:extLst>
            </p:cNvPr>
            <p:cNvCxnSpPr/>
            <p:nvPr/>
          </p:nvCxnSpPr>
          <p:spPr>
            <a:xfrm>
              <a:off x="3657906" y="2512071"/>
              <a:ext cx="0" cy="738164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4567E1FC-42B3-43A8-9AB4-C9F153855A85}"/>
                </a:ext>
              </a:extLst>
            </p:cNvPr>
            <p:cNvCxnSpPr/>
            <p:nvPr/>
          </p:nvCxnSpPr>
          <p:spPr>
            <a:xfrm>
              <a:off x="4932901" y="2795207"/>
              <a:ext cx="0" cy="81198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E15150D-1B88-458C-B7A1-981B2F31C350}"/>
                </a:ext>
              </a:extLst>
            </p:cNvPr>
            <p:cNvCxnSpPr>
              <a:cxnSpLocks/>
            </p:cNvCxnSpPr>
            <p:nvPr/>
          </p:nvCxnSpPr>
          <p:spPr>
            <a:xfrm>
              <a:off x="6025168" y="3287454"/>
              <a:ext cx="1565" cy="847023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60A8ECAC-F42A-43AE-A5A0-C649AC0ECD5F}"/>
                </a:ext>
              </a:extLst>
            </p:cNvPr>
            <p:cNvCxnSpPr>
              <a:cxnSpLocks/>
            </p:cNvCxnSpPr>
            <p:nvPr/>
          </p:nvCxnSpPr>
          <p:spPr>
            <a:xfrm>
              <a:off x="6541803" y="3649931"/>
              <a:ext cx="8841" cy="894227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コンテンツ プレースホルダー 2">
                  <a:extLst>
                    <a:ext uri="{FF2B5EF4-FFF2-40B4-BE49-F238E27FC236}">
                      <a16:creationId xmlns:a16="http://schemas.microsoft.com/office/drawing/2014/main" id="{31F65A17-A1B1-418D-AD82-D2C9B9AF4F1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302836" y="3450220"/>
                  <a:ext cx="1089600" cy="39942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a14:m>
                  <a:r>
                    <a:rPr lang="en-US" altLang="ja-JP" dirty="0">
                      <a:solidFill>
                        <a:srgbClr val="FF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[s]</a:t>
                  </a:r>
                </a:p>
              </p:txBody>
            </p:sp>
          </mc:Choice>
          <mc:Fallback xmlns="">
            <p:sp>
              <p:nvSpPr>
                <p:cNvPr id="14" name="コンテンツ プレースホルダー 2">
                  <a:extLst>
                    <a:ext uri="{FF2B5EF4-FFF2-40B4-BE49-F238E27FC236}">
                      <a16:creationId xmlns:a16="http://schemas.microsoft.com/office/drawing/2014/main" id="{31F65A17-A1B1-418D-AD82-D2C9B9AF4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836" y="3450220"/>
                  <a:ext cx="1089600" cy="399423"/>
                </a:xfrm>
                <a:prstGeom prst="rect">
                  <a:avLst/>
                </a:prstGeom>
                <a:blipFill>
                  <a:blip r:embed="rId4"/>
                  <a:stretch>
                    <a:fillRect t="-6061" b="-2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コンテンツ プレースホルダー 2">
                  <a:extLst>
                    <a:ext uri="{FF2B5EF4-FFF2-40B4-BE49-F238E27FC236}">
                      <a16:creationId xmlns:a16="http://schemas.microsoft.com/office/drawing/2014/main" id="{7EC82B92-DBDE-405E-885E-B6259D6EAF2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30667" y="3565813"/>
                  <a:ext cx="573187" cy="3644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acc>
                          <m:accPr>
                            <m:chr m:val="̅"/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US" altLang="ja-JP" dirty="0">
                    <a:solidFill>
                      <a:srgbClr val="0070C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コンテンツ プレースホルダー 2">
                  <a:extLst>
                    <a:ext uri="{FF2B5EF4-FFF2-40B4-BE49-F238E27FC236}">
                      <a16:creationId xmlns:a16="http://schemas.microsoft.com/office/drawing/2014/main" id="{7EC82B92-DBDE-405E-885E-B6259D6EA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667" y="3565813"/>
                  <a:ext cx="573187" cy="364460"/>
                </a:xfrm>
                <a:prstGeom prst="rect">
                  <a:avLst/>
                </a:prstGeom>
                <a:blipFill>
                  <a:blip r:embed="rId5"/>
                  <a:stretch>
                    <a:fillRect r="-22340" b="-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コンテンツ プレースホルダー 2">
                  <a:extLst>
                    <a:ext uri="{FF2B5EF4-FFF2-40B4-BE49-F238E27FC236}">
                      <a16:creationId xmlns:a16="http://schemas.microsoft.com/office/drawing/2014/main" id="{A8F67C3A-D144-427A-A897-AA8C05834EA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06627" y="2910956"/>
                  <a:ext cx="969463" cy="45065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ja-JP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acc>
                          <m:accPr>
                            <m:chr m:val="̅"/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ja-JP" dirty="0">
                    <a:solidFill>
                      <a:srgbClr val="0070C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コンテンツ プレースホルダー 2">
                  <a:extLst>
                    <a:ext uri="{FF2B5EF4-FFF2-40B4-BE49-F238E27FC236}">
                      <a16:creationId xmlns:a16="http://schemas.microsoft.com/office/drawing/2014/main" id="{A8F67C3A-D144-427A-A897-AA8C05834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627" y="2910956"/>
                  <a:ext cx="969463" cy="450653"/>
                </a:xfrm>
                <a:prstGeom prst="rect">
                  <a:avLst/>
                </a:prstGeom>
                <a:blipFill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コンテンツ プレースホルダー 2">
                  <a:extLst>
                    <a:ext uri="{FF2B5EF4-FFF2-40B4-BE49-F238E27FC236}">
                      <a16:creationId xmlns:a16="http://schemas.microsoft.com/office/drawing/2014/main" id="{E88A27D7-21B5-4273-B598-E654D70E435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17827" y="2550809"/>
                  <a:ext cx="873726" cy="45285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altLang="ja-JP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acc>
                          <m:accPr>
                            <m:chr m:val="̅"/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oMath>
                    </m:oMathPara>
                  </a14:m>
                  <a:endParaRPr lang="en-US" altLang="ja-JP" sz="2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コンテンツ プレースホルダー 2">
                  <a:extLst>
                    <a:ext uri="{FF2B5EF4-FFF2-40B4-BE49-F238E27FC236}">
                      <a16:creationId xmlns:a16="http://schemas.microsoft.com/office/drawing/2014/main" id="{E88A27D7-21B5-4273-B598-E654D70E43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7827" y="2550809"/>
                  <a:ext cx="873726" cy="452852"/>
                </a:xfrm>
                <a:prstGeom prst="rect">
                  <a:avLst/>
                </a:prstGeom>
                <a:blipFill>
                  <a:blip r:embed="rId7"/>
                  <a:stretch>
                    <a:fillRect r="-300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コンテンツ プレースホルダー 2">
                  <a:extLst>
                    <a:ext uri="{FF2B5EF4-FFF2-40B4-BE49-F238E27FC236}">
                      <a16:creationId xmlns:a16="http://schemas.microsoft.com/office/drawing/2014/main" id="{E33EAB12-0BE3-4178-A72B-582046D8A2D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5881" y="2476584"/>
                  <a:ext cx="718301" cy="45509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en-US" altLang="ja-JP" sz="2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コンテンツ プレースホルダー 2">
                  <a:extLst>
                    <a:ext uri="{FF2B5EF4-FFF2-40B4-BE49-F238E27FC236}">
                      <a16:creationId xmlns:a16="http://schemas.microsoft.com/office/drawing/2014/main" id="{E33EAB12-0BE3-4178-A72B-582046D8A2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881" y="2476584"/>
                  <a:ext cx="718301" cy="455090"/>
                </a:xfrm>
                <a:prstGeom prst="rect">
                  <a:avLst/>
                </a:prstGeom>
                <a:blipFill>
                  <a:blip r:embed="rId8"/>
                  <a:stretch>
                    <a:fillRect r="-245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コンテンツ プレースホルダー 2">
                  <a:extLst>
                    <a:ext uri="{FF2B5EF4-FFF2-40B4-BE49-F238E27FC236}">
                      <a16:creationId xmlns:a16="http://schemas.microsoft.com/office/drawing/2014/main" id="{39A25308-60D9-4E84-9C71-F9AE92AC7D1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26420" y="2104848"/>
                  <a:ext cx="635587" cy="39382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altLang="ja-JP" sz="2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コンテンツ プレースホルダー 2">
                  <a:extLst>
                    <a:ext uri="{FF2B5EF4-FFF2-40B4-BE49-F238E27FC236}">
                      <a16:creationId xmlns:a16="http://schemas.microsoft.com/office/drawing/2014/main" id="{39A25308-60D9-4E84-9C71-F9AE92AC7D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6420" y="2104848"/>
                  <a:ext cx="635587" cy="393825"/>
                </a:xfrm>
                <a:prstGeom prst="rect">
                  <a:avLst/>
                </a:prstGeom>
                <a:blipFill>
                  <a:blip r:embed="rId9"/>
                  <a:stretch>
                    <a:fillRect r="-269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0D3663EA-2EDD-4B33-9FCF-C8F36B076B8A}"/>
                </a:ext>
              </a:extLst>
            </p:cNvPr>
            <p:cNvCxnSpPr/>
            <p:nvPr/>
          </p:nvCxnSpPr>
          <p:spPr>
            <a:xfrm>
              <a:off x="2658603" y="1740297"/>
              <a:ext cx="0" cy="893178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コンテンツ プレースホルダー 2">
                  <a:extLst>
                    <a:ext uri="{FF2B5EF4-FFF2-40B4-BE49-F238E27FC236}">
                      <a16:creationId xmlns:a16="http://schemas.microsoft.com/office/drawing/2014/main" id="{CCCE4CB0-3A05-4794-9AFA-26F8D7FAE2B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607586" y="1761842"/>
                  <a:ext cx="856050" cy="38615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altLang="ja-JP" sz="2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コンテンツ プレースホルダー 2">
                  <a:extLst>
                    <a:ext uri="{FF2B5EF4-FFF2-40B4-BE49-F238E27FC236}">
                      <a16:creationId xmlns:a16="http://schemas.microsoft.com/office/drawing/2014/main" id="{CCCE4CB0-3A05-4794-9AFA-26F8D7FAE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586" y="1761842"/>
                  <a:ext cx="856050" cy="38615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コンテンツ プレースホルダー 2">
                  <a:extLst>
                    <a:ext uri="{FF2B5EF4-FFF2-40B4-BE49-F238E27FC236}">
                      <a16:creationId xmlns:a16="http://schemas.microsoft.com/office/drawing/2014/main" id="{FE95E76C-0CDF-4FCE-A0E3-0DC93F58D3B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1588" y="1714715"/>
                  <a:ext cx="845392" cy="34726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𝛾𝛾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𝑔𝑔</m:t>
                        </m:r>
                      </m:oMath>
                    </m:oMathPara>
                  </a14:m>
                  <a:endParaRPr lang="en-US" altLang="ja-JP" sz="2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コンテンツ プレースホルダー 2">
                  <a:extLst>
                    <a:ext uri="{FF2B5EF4-FFF2-40B4-BE49-F238E27FC236}">
                      <a16:creationId xmlns:a16="http://schemas.microsoft.com/office/drawing/2014/main" id="{FE95E76C-0CDF-4FCE-A0E3-0DC93F58D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1588" y="1714715"/>
                  <a:ext cx="845392" cy="347265"/>
                </a:xfrm>
                <a:prstGeom prst="rect">
                  <a:avLst/>
                </a:prstGeom>
                <a:blipFill>
                  <a:blip r:embed="rId11"/>
                  <a:stretch>
                    <a:fillRect r="-2899" b="-140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39350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B2B8A-147B-49C6-9B09-9DA31E7B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Direct Detection Environment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93134C-39E9-432C-96AB-023B82E69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Direct Detection  </a:t>
            </a:r>
          </a:p>
          <a:p>
            <a:pPr lvl="1"/>
            <a:r>
              <a:rPr lang="en-US" altLang="ja-JP" dirty="0"/>
              <a:t>DM is detected by collision with nuclei.</a:t>
            </a:r>
          </a:p>
          <a:p>
            <a:pPr lvl="1"/>
            <a:r>
              <a:rPr lang="en-US" altLang="ja-JP" dirty="0"/>
              <a:t>Chameleon mechanism is </a:t>
            </a:r>
            <a:r>
              <a:rPr lang="en-US" altLang="ja-JP" dirty="0">
                <a:solidFill>
                  <a:srgbClr val="FD3C2F"/>
                </a:solidFill>
              </a:rPr>
              <a:t>characterized by the property of target matter.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The effective model for each experiments?</a:t>
            </a:r>
          </a:p>
          <a:p>
            <a:pPr lvl="1"/>
            <a:r>
              <a:rPr lang="en-US" altLang="ja-JP" dirty="0"/>
              <a:t>Interatomic distance or density of target matter</a:t>
            </a:r>
          </a:p>
          <a:p>
            <a:pPr lvl="1"/>
            <a:r>
              <a:rPr lang="en-US" altLang="ja-JP" dirty="0">
                <a:solidFill>
                  <a:srgbClr val="FD3C2F"/>
                </a:solidFill>
              </a:rPr>
              <a:t>Target-matter dependence </a:t>
            </a:r>
            <a:r>
              <a:rPr lang="en-US" altLang="ja-JP" dirty="0"/>
              <a:t>of observables</a:t>
            </a:r>
          </a:p>
          <a:p>
            <a:pPr lvl="1"/>
            <a:r>
              <a:rPr lang="en-US" altLang="ja-JP" dirty="0"/>
              <a:t>Specific signal at the surface of target matter?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1E9FD9-23C6-45D5-B33F-26844900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145C6B-CDF4-48AF-A1C7-29BEAB2E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22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1D4D67-FDB9-49FB-9925-19B52C2F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E3BB780-CE06-4B00-9C4D-79BF08283EA2}"/>
              </a:ext>
            </a:extLst>
          </p:cNvPr>
          <p:cNvGrpSpPr/>
          <p:nvPr/>
        </p:nvGrpSpPr>
        <p:grpSpPr>
          <a:xfrm>
            <a:off x="1817717" y="4044579"/>
            <a:ext cx="5982108" cy="2162140"/>
            <a:chOff x="1817717" y="4044579"/>
            <a:chExt cx="5982108" cy="216214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0C64487-95A7-4D20-BC2B-D9AE9C8FE035}"/>
                </a:ext>
              </a:extLst>
            </p:cNvPr>
            <p:cNvSpPr/>
            <p:nvPr/>
          </p:nvSpPr>
          <p:spPr>
            <a:xfrm>
              <a:off x="2465638" y="4112236"/>
              <a:ext cx="3355848" cy="1429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コンテンツ プレースホルダー 2">
              <a:extLst>
                <a:ext uri="{FF2B5EF4-FFF2-40B4-BE49-F238E27FC236}">
                  <a16:creationId xmlns:a16="http://schemas.microsoft.com/office/drawing/2014/main" id="{046EEEE1-F68C-4EDB-9CDE-BE09C2635FDA}"/>
                </a:ext>
              </a:extLst>
            </p:cNvPr>
            <p:cNvSpPr txBox="1">
              <a:spLocks/>
            </p:cNvSpPr>
            <p:nvPr/>
          </p:nvSpPr>
          <p:spPr>
            <a:xfrm>
              <a:off x="2484648" y="4108111"/>
              <a:ext cx="2398154" cy="4207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/>
                <a:t>Target matter</a:t>
              </a:r>
              <a:endParaRPr lang="en-US" altLang="ja-JP" dirty="0"/>
            </a:p>
          </p:txBody>
        </p:sp>
        <p:sp>
          <p:nvSpPr>
            <p:cNvPr id="9" name="円/楕円 20">
              <a:extLst>
                <a:ext uri="{FF2B5EF4-FFF2-40B4-BE49-F238E27FC236}">
                  <a16:creationId xmlns:a16="http://schemas.microsoft.com/office/drawing/2014/main" id="{7B057C6B-F1A1-4696-B15C-1A26677DB74B}"/>
                </a:ext>
              </a:extLst>
            </p:cNvPr>
            <p:cNvSpPr/>
            <p:nvPr/>
          </p:nvSpPr>
          <p:spPr>
            <a:xfrm>
              <a:off x="2983234" y="4794223"/>
              <a:ext cx="144016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20">
              <a:extLst>
                <a:ext uri="{FF2B5EF4-FFF2-40B4-BE49-F238E27FC236}">
                  <a16:creationId xmlns:a16="http://schemas.microsoft.com/office/drawing/2014/main" id="{F88A629D-3C56-454F-A70B-413E1E13D860}"/>
                </a:ext>
              </a:extLst>
            </p:cNvPr>
            <p:cNvSpPr/>
            <p:nvPr/>
          </p:nvSpPr>
          <p:spPr>
            <a:xfrm>
              <a:off x="3104028" y="4776024"/>
              <a:ext cx="144016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20">
              <a:extLst>
                <a:ext uri="{FF2B5EF4-FFF2-40B4-BE49-F238E27FC236}">
                  <a16:creationId xmlns:a16="http://schemas.microsoft.com/office/drawing/2014/main" id="{B8A089EE-6177-4EDB-A597-943FC0A3775B}"/>
                </a:ext>
              </a:extLst>
            </p:cNvPr>
            <p:cNvSpPr/>
            <p:nvPr/>
          </p:nvSpPr>
          <p:spPr>
            <a:xfrm>
              <a:off x="3141566" y="4940693"/>
              <a:ext cx="144016" cy="1440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20">
              <a:extLst>
                <a:ext uri="{FF2B5EF4-FFF2-40B4-BE49-F238E27FC236}">
                  <a16:creationId xmlns:a16="http://schemas.microsoft.com/office/drawing/2014/main" id="{0A744726-4929-4254-BD58-41BFFF00C021}"/>
                </a:ext>
              </a:extLst>
            </p:cNvPr>
            <p:cNvSpPr/>
            <p:nvPr/>
          </p:nvSpPr>
          <p:spPr>
            <a:xfrm>
              <a:off x="3138439" y="4882583"/>
              <a:ext cx="144016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20">
              <a:extLst>
                <a:ext uri="{FF2B5EF4-FFF2-40B4-BE49-F238E27FC236}">
                  <a16:creationId xmlns:a16="http://schemas.microsoft.com/office/drawing/2014/main" id="{254255C1-3E05-4730-A9C8-A10E10135F97}"/>
                </a:ext>
              </a:extLst>
            </p:cNvPr>
            <p:cNvSpPr/>
            <p:nvPr/>
          </p:nvSpPr>
          <p:spPr>
            <a:xfrm>
              <a:off x="3179092" y="4698575"/>
              <a:ext cx="144016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20">
              <a:extLst>
                <a:ext uri="{FF2B5EF4-FFF2-40B4-BE49-F238E27FC236}">
                  <a16:creationId xmlns:a16="http://schemas.microsoft.com/office/drawing/2014/main" id="{420F8AC4-1C59-4E21-B4F3-2F90A31CDBAD}"/>
                </a:ext>
              </a:extLst>
            </p:cNvPr>
            <p:cNvSpPr/>
            <p:nvPr/>
          </p:nvSpPr>
          <p:spPr>
            <a:xfrm>
              <a:off x="3014113" y="4904880"/>
              <a:ext cx="144016" cy="1440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20">
              <a:extLst>
                <a:ext uri="{FF2B5EF4-FFF2-40B4-BE49-F238E27FC236}">
                  <a16:creationId xmlns:a16="http://schemas.microsoft.com/office/drawing/2014/main" id="{B23906BB-F4E0-498C-A630-9473F581AF70}"/>
                </a:ext>
              </a:extLst>
            </p:cNvPr>
            <p:cNvSpPr/>
            <p:nvPr/>
          </p:nvSpPr>
          <p:spPr>
            <a:xfrm>
              <a:off x="3058298" y="4704016"/>
              <a:ext cx="144016" cy="1440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20">
              <a:extLst>
                <a:ext uri="{FF2B5EF4-FFF2-40B4-BE49-F238E27FC236}">
                  <a16:creationId xmlns:a16="http://schemas.microsoft.com/office/drawing/2014/main" id="{87F10445-0CB2-488C-97E4-8D3D2FEF5AB3}"/>
                </a:ext>
              </a:extLst>
            </p:cNvPr>
            <p:cNvSpPr/>
            <p:nvPr/>
          </p:nvSpPr>
          <p:spPr>
            <a:xfrm>
              <a:off x="3231481" y="4828693"/>
              <a:ext cx="144016" cy="1440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27">
              <a:extLst>
                <a:ext uri="{FF2B5EF4-FFF2-40B4-BE49-F238E27FC236}">
                  <a16:creationId xmlns:a16="http://schemas.microsoft.com/office/drawing/2014/main" id="{5E0DE804-D041-4F19-B819-0D4ED450D20F}"/>
                </a:ext>
              </a:extLst>
            </p:cNvPr>
            <p:cNvSpPr/>
            <p:nvPr/>
          </p:nvSpPr>
          <p:spPr>
            <a:xfrm>
              <a:off x="1817717" y="4134611"/>
              <a:ext cx="234026" cy="221857"/>
            </a:xfrm>
            <a:prstGeom prst="ellipse">
              <a:avLst/>
            </a:prstGeom>
            <a:solidFill>
              <a:srgbClr val="FD3C2F"/>
            </a:solidFill>
            <a:ln>
              <a:solidFill>
                <a:srgbClr val="FD3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7325723-55FF-4E20-AEEC-E097EC6F56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7471" y="4938239"/>
              <a:ext cx="913922" cy="831025"/>
            </a:xfrm>
            <a:prstGeom prst="straightConnector1">
              <a:avLst/>
            </a:prstGeom>
            <a:ln>
              <a:solidFill>
                <a:srgbClr val="FD3C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EACF2AAC-4B2A-4356-8582-61C69AD9C5B0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>
              <a:off x="2017471" y="4323978"/>
              <a:ext cx="920033" cy="596062"/>
            </a:xfrm>
            <a:prstGeom prst="straightConnector1">
              <a:avLst/>
            </a:prstGeom>
            <a:ln>
              <a:solidFill>
                <a:srgbClr val="FD3C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円/楕円 27">
              <a:extLst>
                <a:ext uri="{FF2B5EF4-FFF2-40B4-BE49-F238E27FC236}">
                  <a16:creationId xmlns:a16="http://schemas.microsoft.com/office/drawing/2014/main" id="{79FB51CF-096E-42C7-87F8-66FE09317E32}"/>
                </a:ext>
              </a:extLst>
            </p:cNvPr>
            <p:cNvSpPr/>
            <p:nvPr/>
          </p:nvSpPr>
          <p:spPr>
            <a:xfrm>
              <a:off x="6794781" y="4315091"/>
              <a:ext cx="234026" cy="221857"/>
            </a:xfrm>
            <a:prstGeom prst="ellipse">
              <a:avLst/>
            </a:prstGeom>
            <a:solidFill>
              <a:srgbClr val="FD3C2F"/>
            </a:solidFill>
            <a:ln>
              <a:solidFill>
                <a:srgbClr val="FD3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コンテンツ プレースホルダー 2">
              <a:extLst>
                <a:ext uri="{FF2B5EF4-FFF2-40B4-BE49-F238E27FC236}">
                  <a16:creationId xmlns:a16="http://schemas.microsoft.com/office/drawing/2014/main" id="{C7FADA6F-1647-4B82-8983-58F1C0D1E514}"/>
                </a:ext>
              </a:extLst>
            </p:cNvPr>
            <p:cNvSpPr txBox="1">
              <a:spLocks/>
            </p:cNvSpPr>
            <p:nvPr/>
          </p:nvSpPr>
          <p:spPr>
            <a:xfrm>
              <a:off x="5815169" y="4044579"/>
              <a:ext cx="642919" cy="6141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ja-JP" sz="4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F038A9DD-0761-4792-BB2D-F4938AF0AC2B}"/>
                </a:ext>
              </a:extLst>
            </p:cNvPr>
            <p:cNvSpPr/>
            <p:nvPr/>
          </p:nvSpPr>
          <p:spPr>
            <a:xfrm rot="8042655">
              <a:off x="5163398" y="4449087"/>
              <a:ext cx="1197237" cy="1199618"/>
            </a:xfrm>
            <a:prstGeom prst="arc">
              <a:avLst>
                <a:gd name="adj1" fmla="val 15167453"/>
                <a:gd name="adj2" fmla="val 787858"/>
              </a:avLst>
            </a:prstGeom>
            <a:ln w="12700">
              <a:solidFill>
                <a:srgbClr val="08001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コンテンツ プレースホルダー 2">
              <a:extLst>
                <a:ext uri="{FF2B5EF4-FFF2-40B4-BE49-F238E27FC236}">
                  <a16:creationId xmlns:a16="http://schemas.microsoft.com/office/drawing/2014/main" id="{621427FA-178F-4C30-B510-3C0D0D1E1D07}"/>
                </a:ext>
              </a:extLst>
            </p:cNvPr>
            <p:cNvSpPr txBox="1">
              <a:spLocks/>
            </p:cNvSpPr>
            <p:nvPr/>
          </p:nvSpPr>
          <p:spPr>
            <a:xfrm>
              <a:off x="4324658" y="5716080"/>
              <a:ext cx="3475167" cy="4906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/>
                <a:t>Different environment</a:t>
              </a:r>
              <a:endParaRPr lang="en-US" altLang="ja-JP" dirty="0"/>
            </a:p>
          </p:txBody>
        </p:sp>
        <p:sp>
          <p:nvSpPr>
            <p:cNvPr id="24" name="円/楕円 27">
              <a:extLst>
                <a:ext uri="{FF2B5EF4-FFF2-40B4-BE49-F238E27FC236}">
                  <a16:creationId xmlns:a16="http://schemas.microsoft.com/office/drawing/2014/main" id="{E47B0776-4D30-4B70-AB4A-61B13B93D71D}"/>
                </a:ext>
              </a:extLst>
            </p:cNvPr>
            <p:cNvSpPr/>
            <p:nvPr/>
          </p:nvSpPr>
          <p:spPr>
            <a:xfrm>
              <a:off x="5670645" y="4479876"/>
              <a:ext cx="391597" cy="688864"/>
            </a:xfrm>
            <a:prstGeom prst="ellipse">
              <a:avLst/>
            </a:prstGeom>
            <a:solidFill>
              <a:srgbClr val="FFDCD9">
                <a:alpha val="70980"/>
              </a:srgbClr>
            </a:solidFill>
            <a:ln>
              <a:solidFill>
                <a:srgbClr val="FD3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383A2D55-4207-43E0-AB71-DC5366C80D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7737" y="4485193"/>
              <a:ext cx="2008562" cy="759344"/>
            </a:xfrm>
            <a:prstGeom prst="straightConnector1">
              <a:avLst/>
            </a:prstGeom>
            <a:ln>
              <a:solidFill>
                <a:srgbClr val="FD3C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コンテンツ プレースホルダー 2">
              <a:extLst>
                <a:ext uri="{FF2B5EF4-FFF2-40B4-BE49-F238E27FC236}">
                  <a16:creationId xmlns:a16="http://schemas.microsoft.com/office/drawing/2014/main" id="{C9A0220A-DE57-4FE2-B2B3-445D73B64DF7}"/>
                </a:ext>
              </a:extLst>
            </p:cNvPr>
            <p:cNvSpPr txBox="1">
              <a:spLocks/>
            </p:cNvSpPr>
            <p:nvPr/>
          </p:nvSpPr>
          <p:spPr>
            <a:xfrm>
              <a:off x="6344525" y="4694765"/>
              <a:ext cx="760575" cy="4387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/>
                <a:t>light</a:t>
              </a:r>
              <a:endParaRPr lang="en-US" altLang="ja-JP" sz="2000" dirty="0"/>
            </a:p>
          </p:txBody>
        </p:sp>
        <p:sp>
          <p:nvSpPr>
            <p:cNvPr id="27" name="コンテンツ プレースホルダー 2">
              <a:extLst>
                <a:ext uri="{FF2B5EF4-FFF2-40B4-BE49-F238E27FC236}">
                  <a16:creationId xmlns:a16="http://schemas.microsoft.com/office/drawing/2014/main" id="{04CEE442-7F9D-4DCC-9A20-FAF596909E13}"/>
                </a:ext>
              </a:extLst>
            </p:cNvPr>
            <p:cNvSpPr txBox="1">
              <a:spLocks/>
            </p:cNvSpPr>
            <p:nvPr/>
          </p:nvSpPr>
          <p:spPr>
            <a:xfrm>
              <a:off x="4479280" y="4561586"/>
              <a:ext cx="974235" cy="4387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/>
                <a:t>heavy</a:t>
              </a:r>
              <a:endParaRPr lang="en-US" altLang="ja-JP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9975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CAD441-59AB-47F4-968A-39271D8A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Thermal History of the Universe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BD4732-E983-4703-AA77-D298D417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1CC441-8A3C-47DB-9765-23B1C5FC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C9F4C7-4022-401F-8F70-F25D305D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23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E00883FA-A1F5-4EF0-AB5B-D20975DC36C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39101" y="987396"/>
              <a:ext cx="6325641" cy="515752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108547">
                      <a:extLst>
                        <a:ext uri="{9D8B030D-6E8A-4147-A177-3AD203B41FA5}">
                          <a16:colId xmlns:a16="http://schemas.microsoft.com/office/drawing/2014/main" val="1012515738"/>
                        </a:ext>
                      </a:extLst>
                    </a:gridCol>
                    <a:gridCol w="2108547">
                      <a:extLst>
                        <a:ext uri="{9D8B030D-6E8A-4147-A177-3AD203B41FA5}">
                          <a16:colId xmlns:a16="http://schemas.microsoft.com/office/drawing/2014/main" val="1579074553"/>
                        </a:ext>
                      </a:extLst>
                    </a:gridCol>
                    <a:gridCol w="2108547">
                      <a:extLst>
                        <a:ext uri="{9D8B030D-6E8A-4147-A177-3AD203B41FA5}">
                          <a16:colId xmlns:a16="http://schemas.microsoft.com/office/drawing/2014/main" val="3384624055"/>
                        </a:ext>
                      </a:extLst>
                    </a:gridCol>
                  </a:tblGrid>
                  <a:tr h="4153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Transition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Temperature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Time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3504738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Inflation ends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[GeV]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kumimoji="1" lang="en-US" altLang="ja-JP" sz="20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0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−34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[s] ?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0038795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Electroweak phase transition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</m:t>
                              </m:r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  <m:r>
                                <a:rPr kumimoji="1" lang="en-US" altLang="ja-JP" sz="2000" b="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</m:t>
                              </m:r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[GeV]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u="none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kumimoji="1" lang="en-US" altLang="ja-JP" sz="2000" i="1" u="none" dirty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 u="none" dirty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000" i="1" u="none" dirty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−11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[s]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603623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QCD phase transition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~1</m:t>
                              </m:r>
                              <m:r>
                                <a:rPr kumimoji="1" lang="en-US" altLang="ja-JP" sz="2000" b="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</m:t>
                              </m:r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[MeV]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000" i="1" dirty="0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[s]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0275547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Big Bang Nucleosynthesis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~1</m:t>
                              </m:r>
                              <m:r>
                                <a:rPr kumimoji="1" lang="en-US" altLang="ja-JP" sz="2000" b="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</m:t>
                              </m:r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[keV]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  <a:p>
                          <a:pPr algn="r"/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~100</m:t>
                              </m:r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[s]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  <a:p>
                          <a:pPr algn="r"/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4878410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Matter-Radiation equality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~1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[eV]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  <a:p>
                          <a:pPr algn="r"/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</m:t>
                              </m:r>
                              <m:r>
                                <a:rPr kumimoji="1" lang="en-US" altLang="ja-JP" sz="2000" b="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30000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</a:t>
                          </a:r>
                          <a:r>
                            <a:rPr kumimoji="1" lang="en-US" altLang="ja-JP" sz="2000" dirty="0" err="1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yr</a:t>
                          </a:r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  <a:p>
                          <a:pPr algn="r"/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4559419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CMB decoupling (recombination)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200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~</m:t>
                              </m:r>
                              <m:r>
                                <a:rPr kumimoji="1" lang="en-US" altLang="ja-JP" sz="2000" b="0" i="1" dirty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[eV]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  <a:p>
                          <a:pPr algn="r"/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~380000[</a:t>
                          </a:r>
                          <a:r>
                            <a:rPr kumimoji="1" lang="en-US" altLang="ja-JP" sz="2000" dirty="0" err="1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yr</a:t>
                          </a:r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275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E00883FA-A1F5-4EF0-AB5B-D20975DC36C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39101" y="987396"/>
              <a:ext cx="6325641" cy="515752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108547">
                      <a:extLst>
                        <a:ext uri="{9D8B030D-6E8A-4147-A177-3AD203B41FA5}">
                          <a16:colId xmlns:a16="http://schemas.microsoft.com/office/drawing/2014/main" val="1012515738"/>
                        </a:ext>
                      </a:extLst>
                    </a:gridCol>
                    <a:gridCol w="2108547">
                      <a:extLst>
                        <a:ext uri="{9D8B030D-6E8A-4147-A177-3AD203B41FA5}">
                          <a16:colId xmlns:a16="http://schemas.microsoft.com/office/drawing/2014/main" val="1579074553"/>
                        </a:ext>
                      </a:extLst>
                    </a:gridCol>
                    <a:gridCol w="2108547">
                      <a:extLst>
                        <a:ext uri="{9D8B030D-6E8A-4147-A177-3AD203B41FA5}">
                          <a16:colId xmlns:a16="http://schemas.microsoft.com/office/drawing/2014/main" val="3384624055"/>
                        </a:ext>
                      </a:extLst>
                    </a:gridCol>
                  </a:tblGrid>
                  <a:tr h="4153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Transition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Temperature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Time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3504738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Inflation ends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289" t="-55385" r="-101445" b="-50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289" t="-55385" r="-1445" b="-50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038795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Electroweak phase transition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289" t="-155385" r="-101445" b="-40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289" t="-155385" r="-1445" b="-40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603623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QCD phase transition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289" t="-255385" r="-101445" b="-30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289" t="-255385" r="-1445" b="-30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275547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Big Bang Nucleosynthesis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289" t="-355385" r="-101445" b="-20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289" t="-355385" r="-1445" b="-20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878410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Matter-Radiation equality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289" t="-455385" r="-101445" b="-10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289" t="-455385" r="-1445" b="-10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4559419"/>
                      </a:ext>
                    </a:extLst>
                  </a:tr>
                  <a:tr h="790371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CMB decoupling (recombination)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289" t="-555385" r="-101445" b="-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~380000[</a:t>
                          </a:r>
                          <a:r>
                            <a:rPr kumimoji="1" lang="en-US" altLang="ja-JP" sz="2000" dirty="0" err="1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yr</a:t>
                          </a:r>
                          <a:r>
                            <a:rPr kumimoji="1" lang="en-US" altLang="ja-JP" sz="20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]</a:t>
                          </a:r>
                          <a:endParaRPr kumimoji="1" lang="ja-JP" altLang="en-US" sz="2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2755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256443-3A41-46D0-91C3-52581CB89747}"/>
              </a:ext>
            </a:extLst>
          </p:cNvPr>
          <p:cNvSpPr/>
          <p:nvPr/>
        </p:nvSpPr>
        <p:spPr>
          <a:xfrm>
            <a:off x="1258158" y="1059498"/>
            <a:ext cx="321846" cy="4254491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F07A7A7-6565-46A4-8437-A2E184D4CBC8}"/>
              </a:ext>
            </a:extLst>
          </p:cNvPr>
          <p:cNvSpPr/>
          <p:nvPr/>
        </p:nvSpPr>
        <p:spPr>
          <a:xfrm>
            <a:off x="980931" y="5128065"/>
            <a:ext cx="876300" cy="86208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6">
            <a:extLst>
              <a:ext uri="{FF2B5EF4-FFF2-40B4-BE49-F238E27FC236}">
                <a16:creationId xmlns:a16="http://schemas.microsoft.com/office/drawing/2014/main" id="{5CC3EE04-2B53-439A-8C95-77A2EF37CAAF}"/>
              </a:ext>
            </a:extLst>
          </p:cNvPr>
          <p:cNvSpPr txBox="1">
            <a:spLocks/>
          </p:cNvSpPr>
          <p:nvPr/>
        </p:nvSpPr>
        <p:spPr>
          <a:xfrm>
            <a:off x="453073" y="1059498"/>
            <a:ext cx="774017" cy="381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10" name="コンテンツ プレースホルダー 6">
            <a:extLst>
              <a:ext uri="{FF2B5EF4-FFF2-40B4-BE49-F238E27FC236}">
                <a16:creationId xmlns:a16="http://schemas.microsoft.com/office/drawing/2014/main" id="{54F04B26-6DB2-4825-9D58-E1F837A79E8A}"/>
              </a:ext>
            </a:extLst>
          </p:cNvPr>
          <p:cNvSpPr txBox="1">
            <a:spLocks/>
          </p:cNvSpPr>
          <p:nvPr/>
        </p:nvSpPr>
        <p:spPr>
          <a:xfrm>
            <a:off x="386119" y="4664756"/>
            <a:ext cx="872039" cy="304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solidFill>
                  <a:srgbClr val="00B0F0"/>
                </a:solidFill>
              </a:rPr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143952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B15AA-CD2B-4B09-B220-BC6AE3A3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F(R) Gravity and </a:t>
            </a:r>
            <a:r>
              <a:rPr lang="en-US" altLang="ja-JP" dirty="0" err="1"/>
              <a:t>Scalaron</a:t>
            </a:r>
            <a:r>
              <a:rPr lang="en-US" altLang="ja-JP" dirty="0"/>
              <a:t> Field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618B91-8015-47CE-A78A-D0F99A6A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3250"/>
            <a:ext cx="7886700" cy="544529"/>
          </a:xfrm>
        </p:spPr>
        <p:txBody>
          <a:bodyPr/>
          <a:lstStyle/>
          <a:p>
            <a:r>
              <a:rPr lang="en-US" altLang="ja-JP" b="1" dirty="0">
                <a:solidFill>
                  <a:srgbClr val="0070C0"/>
                </a:solidFill>
              </a:rPr>
              <a:t>F(R) Gravity Theory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975902-231A-453D-A149-D87116E8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A0F354-273C-4770-BB09-B4463F81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EFDC7F-980E-47D7-8BF2-01C5DE0F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8">
                <a:extLst>
                  <a:ext uri="{FF2B5EF4-FFF2-40B4-BE49-F238E27FC236}">
                    <a16:creationId xmlns:a16="http://schemas.microsoft.com/office/drawing/2014/main" id="{E5F829BE-D825-4416-8A36-AB9167810C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5798773"/>
                <a:ext cx="7886700" cy="51187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400" kern="1200" baseline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 baseline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baseline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600" kern="1200" baseline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600" kern="1200" baseline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>
                    <a:ea typeface="HGPｺﾞｼｯｸM" panose="020B0600000000000000" pitchFamily="50" charset="-128"/>
                  </a:rPr>
                  <a:t>New scalar field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dirty="0" err="1">
                    <a:solidFill>
                      <a:srgbClr val="FF0000"/>
                    </a:solidFill>
                  </a:rPr>
                  <a:t>scalaron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  <a:ea typeface="HGPｺﾞｼｯｸM" panose="020B0600000000000000" pitchFamily="50" charset="-128"/>
                        <a:cs typeface="Arial" panose="020B0604020202020204" pitchFamily="34" charset="0"/>
                      </a:rPr>
                      <m:t>𝜑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HGPｺﾞｼｯｸM" panose="020B0600000000000000" pitchFamily="50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ja-JP" altLang="en-US" i="1" dirty="0">
                        <a:latin typeface="Cambria Math" panose="02040503050406030204" pitchFamily="18" charset="0"/>
                        <a:ea typeface="HGPｺﾞｼｯｸM" panose="020B0600000000000000" pitchFamily="50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HGPｺﾞｼｯｸM" panose="020B0600000000000000" pitchFamily="50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appears from F(R)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7" name="コンテンツ プレースホルダー 8">
                <a:extLst>
                  <a:ext uri="{FF2B5EF4-FFF2-40B4-BE49-F238E27FC236}">
                    <a16:creationId xmlns:a16="http://schemas.microsoft.com/office/drawing/2014/main" id="{E5F829BE-D825-4416-8A36-AB916781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798773"/>
                <a:ext cx="7886700" cy="511875"/>
              </a:xfrm>
              <a:prstGeom prst="rect">
                <a:avLst/>
              </a:prstGeom>
              <a:blipFill>
                <a:blip r:embed="rId2"/>
                <a:stretch>
                  <a:fillRect l="-1159" t="-15476" b="-10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CACF1FA-8574-4280-9A5E-5BAC9A4B8FA4}"/>
              </a:ext>
            </a:extLst>
          </p:cNvPr>
          <p:cNvGrpSpPr/>
          <p:nvPr/>
        </p:nvGrpSpPr>
        <p:grpSpPr>
          <a:xfrm>
            <a:off x="628650" y="2956118"/>
            <a:ext cx="7532711" cy="582798"/>
            <a:chOff x="628650" y="2956118"/>
            <a:chExt cx="7532711" cy="582798"/>
          </a:xfrm>
        </p:grpSpPr>
        <p:sp>
          <p:nvSpPr>
            <p:cNvPr id="9" name="下矢印 22">
              <a:extLst>
                <a:ext uri="{FF2B5EF4-FFF2-40B4-BE49-F238E27FC236}">
                  <a16:creationId xmlns:a16="http://schemas.microsoft.com/office/drawing/2014/main" id="{5D2FF03E-582E-4319-B82C-B5FCE5762528}"/>
                </a:ext>
              </a:extLst>
            </p:cNvPr>
            <p:cNvSpPr/>
            <p:nvPr/>
          </p:nvSpPr>
          <p:spPr>
            <a:xfrm>
              <a:off x="2327193" y="2956118"/>
              <a:ext cx="269358" cy="582798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Picture 2" descr="\begin{align*}&#10;\tilde{g}_{\mu \nu} = \Omega^{2}(x) g_{\mu \nu}&#10; \, , \ &#10;\Omega^{2}(x) = F_{R}(R) \equiv &#10;\mathrm{e}^{ 2\sqrt{1/6} \kappa \varphi(x)} &#10;\end{align*}&#10;">
              <a:extLst>
                <a:ext uri="{FF2B5EF4-FFF2-40B4-BE49-F238E27FC236}">
                  <a16:creationId xmlns:a16="http://schemas.microsoft.com/office/drawing/2014/main" id="{A16C60AF-7B75-4A00-BD94-56D9C85BE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316" y="3010802"/>
              <a:ext cx="5278045" cy="36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E487F9B-D4EE-45D9-B101-29202F012F52}"/>
                </a:ext>
              </a:extLst>
            </p:cNvPr>
            <p:cNvSpPr txBox="1"/>
            <p:nvPr/>
          </p:nvSpPr>
          <p:spPr>
            <a:xfrm>
              <a:off x="628650" y="2960780"/>
              <a:ext cx="1621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Weyl trans.</a:t>
              </a:r>
              <a:endParaRPr lang="ja-JP" alt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8">
                <a:extLst>
                  <a:ext uri="{FF2B5EF4-FFF2-40B4-BE49-F238E27FC236}">
                    <a16:creationId xmlns:a16="http://schemas.microsoft.com/office/drawing/2014/main" id="{152864F5-E458-4DAE-8749-F8D24D827D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059" y="3598085"/>
                <a:ext cx="4660180" cy="47270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ja-JP" sz="2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F(R) gravity in Einstein frame: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ja-JP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𝜇𝜈</m:t>
                        </m:r>
                      </m:sub>
                    </m:sSub>
                  </m:oMath>
                </a14:m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コンテンツ プレースホルダー 8">
                <a:extLst>
                  <a:ext uri="{FF2B5EF4-FFF2-40B4-BE49-F238E27FC236}">
                    <a16:creationId xmlns:a16="http://schemas.microsoft.com/office/drawing/2014/main" id="{152864F5-E458-4DAE-8749-F8D24D82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59" y="3598085"/>
                <a:ext cx="4660180" cy="472701"/>
              </a:xfrm>
              <a:prstGeom prst="rect">
                <a:avLst/>
              </a:prstGeom>
              <a:blipFill>
                <a:blip r:embed="rId4"/>
                <a:stretch>
                  <a:fillRect l="-1565" t="-12500" r="-913" b="-2000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6">
            <a:extLst>
              <a:ext uri="{FF2B5EF4-FFF2-40B4-BE49-F238E27FC236}">
                <a16:creationId xmlns:a16="http://schemas.microsoft.com/office/drawing/2014/main" id="{E6E092EA-63F5-435C-BA2D-B019827D68B3}"/>
              </a:ext>
            </a:extLst>
          </p:cNvPr>
          <p:cNvSpPr/>
          <p:nvPr/>
        </p:nvSpPr>
        <p:spPr>
          <a:xfrm>
            <a:off x="970059" y="3598086"/>
            <a:ext cx="7191302" cy="2149267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rgbClr val="080016"/>
              </a:solidFill>
              <a:cs typeface="Arial" panose="020B0604020202020204" pitchFamily="34" charset="0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7DD60A3-120A-46C3-9433-8C39F021F4D8}"/>
              </a:ext>
            </a:extLst>
          </p:cNvPr>
          <p:cNvSpPr txBox="1">
            <a:spLocks/>
          </p:cNvSpPr>
          <p:nvPr/>
        </p:nvSpPr>
        <p:spPr>
          <a:xfrm>
            <a:off x="2636813" y="5106527"/>
            <a:ext cx="1232433" cy="49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</a:p>
        </p:txBody>
      </p:sp>
      <p:pic>
        <p:nvPicPr>
          <p:cNvPr id="15" name="Picture 4" descr="\begin{align*}&#10;S = \int d^{4}x \sqrt{-\tilde{g}} \left[\frac{1}{2\kappa^{2}} \tilde{R} &#10;- \frac{1}{2} \tilde{g}^{\mu \nu}\partial_{\mu} \varphi \partial_{\nu} \varphi&#10;- V(\varphi) \right]&#10;\end{align*}&#10;">
            <a:extLst>
              <a:ext uri="{FF2B5EF4-FFF2-40B4-BE49-F238E27FC236}">
                <a16:creationId xmlns:a16="http://schemas.microsoft.com/office/drawing/2014/main" id="{6D1D2F17-029E-4507-8C8E-63DD0560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78" y="4290143"/>
            <a:ext cx="4959011" cy="5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begin{align*}&#10;V(\varphi) &#10;= \frac{1}{2\kappa^{2}} &#10;\frac{F_{R}(R)R - F(R)}{F^{2}_{R}(R)}&#10;\end{align*}&#10;">
            <a:extLst>
              <a:ext uri="{FF2B5EF4-FFF2-40B4-BE49-F238E27FC236}">
                <a16:creationId xmlns:a16="http://schemas.microsoft.com/office/drawing/2014/main" id="{EACF0F51-0A26-49DA-B580-50FD761F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1" y="5028224"/>
            <a:ext cx="2805046" cy="5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四角形: 角を丸くする 6">
            <a:extLst>
              <a:ext uri="{FF2B5EF4-FFF2-40B4-BE49-F238E27FC236}">
                <a16:creationId xmlns:a16="http://schemas.microsoft.com/office/drawing/2014/main" id="{9F92A9DA-9131-4416-8661-863C63D36106}"/>
              </a:ext>
            </a:extLst>
          </p:cNvPr>
          <p:cNvSpPr/>
          <p:nvPr/>
        </p:nvSpPr>
        <p:spPr>
          <a:xfrm>
            <a:off x="970060" y="1392189"/>
            <a:ext cx="7211916" cy="1447597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8001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コンテンツ プレースホルダー 2">
                <a:extLst>
                  <a:ext uri="{FF2B5EF4-FFF2-40B4-BE49-F238E27FC236}">
                    <a16:creationId xmlns:a16="http://schemas.microsoft.com/office/drawing/2014/main" id="{67227AF7-FBF0-4EB5-8D48-6985445A92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059" y="1394717"/>
                <a:ext cx="4567713" cy="46032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rgbClr val="08001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ja-JP" sz="2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F(R)</a:t>
                </a:r>
                <a:r>
                  <a:rPr lang="en-US" altLang="ja-JP" sz="2400" i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ja-JP" sz="2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gravity in Jordan frame: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𝜇𝜈</m:t>
                        </m:r>
                      </m:sub>
                    </m:sSub>
                  </m:oMath>
                </a14:m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コンテンツ プレースホルダー 2">
                <a:extLst>
                  <a:ext uri="{FF2B5EF4-FFF2-40B4-BE49-F238E27FC236}">
                    <a16:creationId xmlns:a16="http://schemas.microsoft.com/office/drawing/2014/main" id="{67227AF7-FBF0-4EB5-8D48-6985445A9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59" y="1394717"/>
                <a:ext cx="4567713" cy="460321"/>
              </a:xfrm>
              <a:prstGeom prst="rect">
                <a:avLst/>
              </a:prstGeom>
              <a:blipFill>
                <a:blip r:embed="rId7"/>
                <a:stretch>
                  <a:fillRect l="-1065" t="-15584" b="-2207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\begin{align*}&#10;S = \frac{1}{2 \kappa^{2}} \int d^{4}x \sqrt{-g}F(R) &#10;\end{align*}">
            <a:extLst>
              <a:ext uri="{FF2B5EF4-FFF2-40B4-BE49-F238E27FC236}">
                <a16:creationId xmlns:a16="http://schemas.microsoft.com/office/drawing/2014/main" id="{EE47FE18-9190-428E-856D-9F7E6AA9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78" y="2093551"/>
            <a:ext cx="2686220" cy="5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274F7BD6-BA48-40BD-9317-9B7D04AAF028}"/>
              </a:ext>
            </a:extLst>
          </p:cNvPr>
          <p:cNvSpPr txBox="1">
            <a:spLocks/>
          </p:cNvSpPr>
          <p:nvPr/>
        </p:nvSpPr>
        <p:spPr>
          <a:xfrm>
            <a:off x="5918638" y="1497264"/>
            <a:ext cx="1608160" cy="40155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5E5"/>
              </a:buClr>
              <a:buNone/>
            </a:pPr>
            <a:r>
              <a:rPr lang="en-US" altLang="ja-JP" dirty="0">
                <a:solidFill>
                  <a:srgbClr val="080016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cf.) EH-action</a:t>
            </a:r>
          </a:p>
        </p:txBody>
      </p:sp>
      <p:pic>
        <p:nvPicPr>
          <p:cNvPr id="21" name="Picture 2" descr="\begin{align*}&#10;\int d^{4}x \sqrt{-g}R &#10;\end{align*}&#10;">
            <a:extLst>
              <a:ext uri="{FF2B5EF4-FFF2-40B4-BE49-F238E27FC236}">
                <a16:creationId xmlns:a16="http://schemas.microsoft.com/office/drawing/2014/main" id="{ADC24257-266B-4FF9-9439-056E7440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28" y="1838849"/>
            <a:ext cx="1279954" cy="5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\begin{align*}&#10;R \rightarrow F(R) &#10;\end{align*}&#10;">
            <a:extLst>
              <a:ext uri="{FF2B5EF4-FFF2-40B4-BE49-F238E27FC236}">
                <a16:creationId xmlns:a16="http://schemas.microsoft.com/office/drawing/2014/main" id="{81E065B8-683D-421A-994D-F5EC6E3B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64" y="2483026"/>
            <a:ext cx="965326" cy="2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DE42ADD2-AEA2-45DC-8675-493EEEF8C6C5}"/>
              </a:ext>
            </a:extLst>
          </p:cNvPr>
          <p:cNvSpPr txBox="1">
            <a:spLocks/>
          </p:cNvSpPr>
          <p:nvPr/>
        </p:nvSpPr>
        <p:spPr>
          <a:xfrm>
            <a:off x="5922071" y="2406967"/>
            <a:ext cx="1038193" cy="345173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5E5"/>
              </a:buClr>
              <a:buNone/>
            </a:pPr>
            <a:r>
              <a:rPr lang="en-US" altLang="ja-JP" dirty="0">
                <a:solidFill>
                  <a:srgbClr val="080016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Replace:</a:t>
            </a:r>
          </a:p>
        </p:txBody>
      </p:sp>
    </p:spTree>
    <p:extLst>
      <p:ext uri="{BB962C8B-B14F-4D97-AF65-F5344CB8AC3E}">
        <p14:creationId xmlns:p14="http://schemas.microsoft.com/office/powerpoint/2010/main" val="127038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36697-2951-41A4-8227-596CFE10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Chameleon Mechanism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CBDB319-20A7-433B-BAA5-EE634E37FD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43250"/>
                <a:ext cx="7886700" cy="1471756"/>
              </a:xfrm>
            </p:spPr>
            <p:txBody>
              <a:bodyPr/>
              <a:lstStyle/>
              <a:p>
                <a:r>
                  <a:rPr lang="en-US" altLang="ja-JP" sz="2600" b="1" dirty="0">
                    <a:solidFill>
                      <a:srgbClr val="0070C0"/>
                    </a:solidFill>
                  </a:rPr>
                  <a:t>Chameleon mechanism in F(R) gravity </a:t>
                </a:r>
              </a:p>
              <a:p>
                <a:pPr algn="r"/>
                <a:r>
                  <a:rPr lang="en-US" altLang="ja-JP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" panose="020B0502040204020203" pitchFamily="34" charset="0"/>
                  </a:rPr>
                  <a:t>[Khoury and </a:t>
                </a:r>
                <a:r>
                  <a:rPr lang="en-US" altLang="ja-JP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" panose="020B0502040204020203" pitchFamily="34" charset="0"/>
                  </a:rPr>
                  <a:t>Weltman</a:t>
                </a:r>
                <a:r>
                  <a:rPr lang="en-US" altLang="ja-JP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" panose="020B0502040204020203" pitchFamily="34" charset="0"/>
                  </a:rPr>
                  <a:t>, (2004)] [</a:t>
                </a:r>
                <a:r>
                  <a:rPr lang="en-US" altLang="ja-JP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" panose="020B0502040204020203" pitchFamily="34" charset="0"/>
                  </a:rPr>
                  <a:t>Brax</a:t>
                </a:r>
                <a:r>
                  <a:rPr lang="en-US" altLang="ja-JP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" panose="020B0502040204020203" pitchFamily="34" charset="0"/>
                  </a:rPr>
                  <a:t> et. al (2008)]</a:t>
                </a:r>
                <a:endPara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altLang="ja-JP" dirty="0"/>
                  <a:t>Potential of </a:t>
                </a:r>
                <a:r>
                  <a:rPr lang="en-US" altLang="ja-JP" dirty="0" err="1"/>
                  <a:t>scalaron</a:t>
                </a:r>
                <a:r>
                  <a:rPr lang="en-US" altLang="ja-JP" dirty="0"/>
                  <a:t> field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HGPｺﾞｼｯｸM" panose="020B0600000000000000" pitchFamily="50" charset="-128"/>
                        <a:cs typeface="Arial" panose="020B0604020202020204" pitchFamily="34" charset="0"/>
                      </a:rPr>
                      <m:t>𝑉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HGPｺﾞｼｯｸM" panose="020B0600000000000000" pitchFamily="50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HGPｺﾞｼｯｸM" panose="020B0600000000000000" pitchFamily="50" charset="-128"/>
                        <a:cs typeface="Arial" panose="020B0604020202020204" pitchFamily="34" charset="0"/>
                      </a:rPr>
                      <m:t>𝜑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HGPｺﾞｼｯｸM" panose="020B0600000000000000" pitchFamily="50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ja-JP" dirty="0"/>
                  <a:t> couples with trace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CBDB319-20A7-433B-BAA5-EE634E37FD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43250"/>
                <a:ext cx="7886700" cy="1471756"/>
              </a:xfrm>
              <a:blipFill>
                <a:blip r:embed="rId2"/>
                <a:stretch>
                  <a:fillRect l="-1391" t="-6224" r="-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1088F6-2A27-40A7-9BA4-F0A1749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3ED12D-EA02-4937-BBB3-DF40B155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3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F9CFF8-971B-415E-9E88-1A85D891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sp>
        <p:nvSpPr>
          <p:cNvPr id="35" name="コンテンツ プレースホルダー 6">
            <a:extLst>
              <a:ext uri="{FF2B5EF4-FFF2-40B4-BE49-F238E27FC236}">
                <a16:creationId xmlns:a16="http://schemas.microsoft.com/office/drawing/2014/main" id="{EEC9E147-7A0C-4576-944E-84ECB952C79D}"/>
              </a:ext>
            </a:extLst>
          </p:cNvPr>
          <p:cNvSpPr txBox="1">
            <a:spLocks/>
          </p:cNvSpPr>
          <p:nvPr/>
        </p:nvSpPr>
        <p:spPr>
          <a:xfrm>
            <a:off x="637717" y="2792580"/>
            <a:ext cx="3366575" cy="4341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</a:rPr>
              <a:t>Chameleon Mechanism</a:t>
            </a:r>
            <a:endParaRPr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FC89356E-0D6A-440E-B573-2177B0AF5876}"/>
              </a:ext>
            </a:extLst>
          </p:cNvPr>
          <p:cNvCxnSpPr>
            <a:cxnSpLocks/>
          </p:cNvCxnSpPr>
          <p:nvPr/>
        </p:nvCxnSpPr>
        <p:spPr>
          <a:xfrm flipH="1" flipV="1">
            <a:off x="4607963" y="3473355"/>
            <a:ext cx="5894" cy="2650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CC65E011-A462-466B-AEFA-95E228269AF0}"/>
              </a:ext>
            </a:extLst>
          </p:cNvPr>
          <p:cNvCxnSpPr/>
          <p:nvPr/>
        </p:nvCxnSpPr>
        <p:spPr>
          <a:xfrm>
            <a:off x="849558" y="6050763"/>
            <a:ext cx="42243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コンテンツ プレースホルダー 2">
                <a:extLst>
                  <a:ext uri="{FF2B5EF4-FFF2-40B4-BE49-F238E27FC236}">
                    <a16:creationId xmlns:a16="http://schemas.microsoft.com/office/drawing/2014/main" id="{35E86BEA-F1E8-4194-A336-F2E59AEEC3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427" y="3478614"/>
                <a:ext cx="555055" cy="374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i="0" dirty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</m:oMath>
                  </m:oMathPara>
                </a14:m>
                <a:endParaRPr lang="ja-JP" altLang="en-US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8" name="コンテンツ プレースホルダー 2">
                <a:extLst>
                  <a:ext uri="{FF2B5EF4-FFF2-40B4-BE49-F238E27FC236}">
                    <a16:creationId xmlns:a16="http://schemas.microsoft.com/office/drawing/2014/main" id="{35E86BEA-F1E8-4194-A336-F2E59AEEC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27" y="3478614"/>
                <a:ext cx="555055" cy="374338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コンテンツ プレースホルダー 2">
                <a:extLst>
                  <a:ext uri="{FF2B5EF4-FFF2-40B4-BE49-F238E27FC236}">
                    <a16:creationId xmlns:a16="http://schemas.microsoft.com/office/drawing/2014/main" id="{778DA5ED-88D8-497B-B50C-A2792D30BD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2188" y="3878451"/>
                <a:ext cx="434956" cy="392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9" name="コンテンツ プレースホルダー 2">
                <a:extLst>
                  <a:ext uri="{FF2B5EF4-FFF2-40B4-BE49-F238E27FC236}">
                    <a16:creationId xmlns:a16="http://schemas.microsoft.com/office/drawing/2014/main" id="{778DA5ED-88D8-497B-B50C-A2792D30B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188" y="3878451"/>
                <a:ext cx="434956" cy="392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コンテンツ プレースホルダー 2">
                <a:extLst>
                  <a:ext uri="{FF2B5EF4-FFF2-40B4-BE49-F238E27FC236}">
                    <a16:creationId xmlns:a16="http://schemas.microsoft.com/office/drawing/2014/main" id="{79B3B513-C344-41C2-8AA9-E2F55E4D0D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8655" y="3511922"/>
                <a:ext cx="1191438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>
                    <a:solidFill>
                      <a:srgbClr val="FD3C2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</a:t>
                </a:r>
                <a:r>
                  <a:rPr lang="en-US" altLang="ja-JP" b="0" dirty="0">
                    <a:solidFill>
                      <a:srgbClr val="FD3C2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rgbClr val="FD3C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rgbClr val="FD3C2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rgbClr val="FD3C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ja-JP" altLang="en-US" dirty="0">
                  <a:solidFill>
                    <a:srgbClr val="FD3C2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0" name="コンテンツ プレースホルダー 2">
                <a:extLst>
                  <a:ext uri="{FF2B5EF4-FFF2-40B4-BE49-F238E27FC236}">
                    <a16:creationId xmlns:a16="http://schemas.microsoft.com/office/drawing/2014/main" id="{79B3B513-C344-41C2-8AA9-E2F55E4D0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655" y="3511922"/>
                <a:ext cx="1191438" cy="432048"/>
              </a:xfrm>
              <a:prstGeom prst="rect">
                <a:avLst/>
              </a:prstGeom>
              <a:blipFill>
                <a:blip r:embed="rId5"/>
                <a:stretch>
                  <a:fillRect l="-5641" t="-5634" b="-183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コンテンツ プレースホルダー 2">
                <a:extLst>
                  <a:ext uri="{FF2B5EF4-FFF2-40B4-BE49-F238E27FC236}">
                    <a16:creationId xmlns:a16="http://schemas.microsoft.com/office/drawing/2014/main" id="{359891D8-2B25-4424-873F-0C70A7B0E3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306" y="4378328"/>
                <a:ext cx="1225427" cy="43204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Small</a:t>
                </a:r>
                <a:r>
                  <a:rPr lang="en-US" altLang="ja-JP" b="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lang="ja-JP" alt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1" name="コンテンツ プレースホルダー 2">
                <a:extLst>
                  <a:ext uri="{FF2B5EF4-FFF2-40B4-BE49-F238E27FC236}">
                    <a16:creationId xmlns:a16="http://schemas.microsoft.com/office/drawing/2014/main" id="{359891D8-2B25-4424-873F-0C70A7B0E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06" y="4378328"/>
                <a:ext cx="1225427" cy="432048"/>
              </a:xfrm>
              <a:prstGeom prst="rect">
                <a:avLst/>
              </a:prstGeom>
              <a:blipFill>
                <a:blip r:embed="rId6"/>
                <a:stretch>
                  <a:fillRect l="-5473" t="-5634" b="-18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99A6AFD-410D-4DFA-9D69-FF3DA2B8D956}"/>
              </a:ext>
            </a:extLst>
          </p:cNvPr>
          <p:cNvGrpSpPr/>
          <p:nvPr/>
        </p:nvGrpSpPr>
        <p:grpSpPr>
          <a:xfrm flipH="1">
            <a:off x="996467" y="3731199"/>
            <a:ext cx="3611496" cy="2205317"/>
            <a:chOff x="2716759" y="3415831"/>
            <a:chExt cx="3611496" cy="2205317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DA4DC41A-0355-4888-962A-2F8481191376}"/>
                </a:ext>
              </a:extLst>
            </p:cNvPr>
            <p:cNvGrpSpPr/>
            <p:nvPr/>
          </p:nvGrpSpPr>
          <p:grpSpPr>
            <a:xfrm>
              <a:off x="2716759" y="3415831"/>
              <a:ext cx="3611496" cy="2205317"/>
              <a:chOff x="2716759" y="3415831"/>
              <a:chExt cx="3611496" cy="2205317"/>
            </a:xfrm>
          </p:grpSpPr>
          <p:sp>
            <p:nvSpPr>
              <p:cNvPr id="47" name="フリーフォーム 43">
                <a:extLst>
                  <a:ext uri="{FF2B5EF4-FFF2-40B4-BE49-F238E27FC236}">
                    <a16:creationId xmlns:a16="http://schemas.microsoft.com/office/drawing/2014/main" id="{5F025DC6-9DF7-4870-B6A0-45CCC2202D38}"/>
                  </a:ext>
                </a:extLst>
              </p:cNvPr>
              <p:cNvSpPr/>
              <p:nvPr/>
            </p:nvSpPr>
            <p:spPr>
              <a:xfrm>
                <a:off x="2993384" y="3415831"/>
                <a:ext cx="3334871" cy="2205317"/>
              </a:xfrm>
              <a:custGeom>
                <a:avLst/>
                <a:gdLst>
                  <a:gd name="connsiteX0" fmla="*/ 0 w 3334871"/>
                  <a:gd name="connsiteY0" fmla="*/ 0 h 2205317"/>
                  <a:gd name="connsiteX1" fmla="*/ 1098817 w 3334871"/>
                  <a:gd name="connsiteY1" fmla="*/ 1260181 h 2205317"/>
                  <a:gd name="connsiteX2" fmla="*/ 2551100 w 3334871"/>
                  <a:gd name="connsiteY2" fmla="*/ 1997848 h 2205317"/>
                  <a:gd name="connsiteX3" fmla="*/ 3334871 w 3334871"/>
                  <a:gd name="connsiteY3" fmla="*/ 2205317 h 220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4871" h="2205317">
                    <a:moveTo>
                      <a:pt x="0" y="0"/>
                    </a:moveTo>
                    <a:cubicBezTo>
                      <a:pt x="336817" y="463603"/>
                      <a:pt x="673634" y="927206"/>
                      <a:pt x="1098817" y="1260181"/>
                    </a:cubicBezTo>
                    <a:cubicBezTo>
                      <a:pt x="1524000" y="1593156"/>
                      <a:pt x="2178424" y="1840325"/>
                      <a:pt x="2551100" y="1997848"/>
                    </a:cubicBezTo>
                    <a:cubicBezTo>
                      <a:pt x="2923776" y="2155371"/>
                      <a:pt x="3129323" y="2180344"/>
                      <a:pt x="3334871" y="2205317"/>
                    </a:cubicBezTo>
                  </a:path>
                </a:pathLst>
              </a:custGeom>
              <a:ln w="19050">
                <a:solidFill>
                  <a:srgbClr val="080016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8001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フリーフォーム 44">
                <a:extLst>
                  <a:ext uri="{FF2B5EF4-FFF2-40B4-BE49-F238E27FC236}">
                    <a16:creationId xmlns:a16="http://schemas.microsoft.com/office/drawing/2014/main" id="{F64C9AC7-D938-4324-AE94-375DA9D2836C}"/>
                  </a:ext>
                </a:extLst>
              </p:cNvPr>
              <p:cNvSpPr/>
              <p:nvPr/>
            </p:nvSpPr>
            <p:spPr>
              <a:xfrm>
                <a:off x="2716759" y="3538775"/>
                <a:ext cx="2051637" cy="2036269"/>
              </a:xfrm>
              <a:custGeom>
                <a:avLst/>
                <a:gdLst>
                  <a:gd name="connsiteX0" fmla="*/ 0 w 2051637"/>
                  <a:gd name="connsiteY0" fmla="*/ 2036269 h 2036269"/>
                  <a:gd name="connsiteX1" fmla="*/ 1244814 w 2051637"/>
                  <a:gd name="connsiteY1" fmla="*/ 1313970 h 2036269"/>
                  <a:gd name="connsiteX2" fmla="*/ 2051637 w 2051637"/>
                  <a:gd name="connsiteY2" fmla="*/ 0 h 203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1637" h="2036269">
                    <a:moveTo>
                      <a:pt x="0" y="2036269"/>
                    </a:moveTo>
                    <a:cubicBezTo>
                      <a:pt x="451437" y="1844808"/>
                      <a:pt x="902875" y="1653348"/>
                      <a:pt x="1244814" y="1313970"/>
                    </a:cubicBezTo>
                    <a:cubicBezTo>
                      <a:pt x="1586753" y="974592"/>
                      <a:pt x="1819195" y="487296"/>
                      <a:pt x="2051637" y="0"/>
                    </a:cubicBez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フリーフォーム 45">
                <a:extLst>
                  <a:ext uri="{FF2B5EF4-FFF2-40B4-BE49-F238E27FC236}">
                    <a16:creationId xmlns:a16="http://schemas.microsoft.com/office/drawing/2014/main" id="{B25BF319-9E60-46B7-9851-7C95A733F636}"/>
                  </a:ext>
                </a:extLst>
              </p:cNvPr>
              <p:cNvSpPr/>
              <p:nvPr/>
            </p:nvSpPr>
            <p:spPr>
              <a:xfrm>
                <a:off x="2785915" y="4568436"/>
                <a:ext cx="3250347" cy="1045028"/>
              </a:xfrm>
              <a:custGeom>
                <a:avLst/>
                <a:gdLst>
                  <a:gd name="connsiteX0" fmla="*/ 0 w 3250347"/>
                  <a:gd name="connsiteY0" fmla="*/ 1045028 h 1045028"/>
                  <a:gd name="connsiteX1" fmla="*/ 1698172 w 3250347"/>
                  <a:gd name="connsiteY1" fmla="*/ 791455 h 1045028"/>
                  <a:gd name="connsiteX2" fmla="*/ 3250347 w 3250347"/>
                  <a:gd name="connsiteY2" fmla="*/ 0 h 1045028"/>
                  <a:gd name="connsiteX3" fmla="*/ 3250347 w 3250347"/>
                  <a:gd name="connsiteY3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0347" h="1045028">
                    <a:moveTo>
                      <a:pt x="0" y="1045028"/>
                    </a:moveTo>
                    <a:cubicBezTo>
                      <a:pt x="578224" y="1005327"/>
                      <a:pt x="1156448" y="965626"/>
                      <a:pt x="1698172" y="791455"/>
                    </a:cubicBezTo>
                    <a:cubicBezTo>
                      <a:pt x="2239896" y="617284"/>
                      <a:pt x="3250347" y="0"/>
                      <a:pt x="3250347" y="0"/>
                    </a:cubicBezTo>
                    <a:lnTo>
                      <a:pt x="3250347" y="0"/>
                    </a:lnTo>
                  </a:path>
                </a:pathLst>
              </a:cu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BBDF53A9-17E4-472B-8193-559EC2B0EBF3}"/>
                </a:ext>
              </a:extLst>
            </p:cNvPr>
            <p:cNvGrpSpPr/>
            <p:nvPr/>
          </p:nvGrpSpPr>
          <p:grpSpPr>
            <a:xfrm>
              <a:off x="3150060" y="3432470"/>
              <a:ext cx="2762806" cy="1414799"/>
              <a:chOff x="3150060" y="3432470"/>
              <a:chExt cx="2762806" cy="1414799"/>
            </a:xfrm>
          </p:grpSpPr>
          <p:sp>
            <p:nvSpPr>
              <p:cNvPr id="45" name="フリーフォーム 41">
                <a:extLst>
                  <a:ext uri="{FF2B5EF4-FFF2-40B4-BE49-F238E27FC236}">
                    <a16:creationId xmlns:a16="http://schemas.microsoft.com/office/drawing/2014/main" id="{8D85C75C-6421-4A62-A11B-8729012398DF}"/>
                  </a:ext>
                </a:extLst>
              </p:cNvPr>
              <p:cNvSpPr/>
              <p:nvPr/>
            </p:nvSpPr>
            <p:spPr>
              <a:xfrm>
                <a:off x="3150060" y="3432470"/>
                <a:ext cx="1480024" cy="734394"/>
              </a:xfrm>
              <a:custGeom>
                <a:avLst/>
                <a:gdLst>
                  <a:gd name="connsiteX0" fmla="*/ 0 w 1636699"/>
                  <a:gd name="connsiteY0" fmla="*/ 0 h 715245"/>
                  <a:gd name="connsiteX1" fmla="*/ 983556 w 1636699"/>
                  <a:gd name="connsiteY1" fmla="*/ 714615 h 715245"/>
                  <a:gd name="connsiteX2" fmla="*/ 1636699 w 1636699"/>
                  <a:gd name="connsiteY2" fmla="*/ 99893 h 71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6699" h="715245">
                    <a:moveTo>
                      <a:pt x="0" y="0"/>
                    </a:moveTo>
                    <a:cubicBezTo>
                      <a:pt x="355386" y="348983"/>
                      <a:pt x="710773" y="697966"/>
                      <a:pt x="983556" y="714615"/>
                    </a:cubicBezTo>
                    <a:cubicBezTo>
                      <a:pt x="1256339" y="731264"/>
                      <a:pt x="1446519" y="415578"/>
                      <a:pt x="1636699" y="9989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" name="フリーフォーム 42">
                <a:extLst>
                  <a:ext uri="{FF2B5EF4-FFF2-40B4-BE49-F238E27FC236}">
                    <a16:creationId xmlns:a16="http://schemas.microsoft.com/office/drawing/2014/main" id="{D45AE080-1575-41CB-8C92-66A568DDD0B3}"/>
                  </a:ext>
                </a:extLst>
              </p:cNvPr>
              <p:cNvSpPr/>
              <p:nvPr/>
            </p:nvSpPr>
            <p:spPr>
              <a:xfrm>
                <a:off x="3953437" y="4512010"/>
                <a:ext cx="1959429" cy="335259"/>
              </a:xfrm>
              <a:custGeom>
                <a:avLst/>
                <a:gdLst>
                  <a:gd name="connsiteX0" fmla="*/ 0 w 1959429"/>
                  <a:gd name="connsiteY0" fmla="*/ 0 h 431415"/>
                  <a:gd name="connsiteX1" fmla="*/ 1014293 w 1959429"/>
                  <a:gd name="connsiteY1" fmla="*/ 430306 h 431415"/>
                  <a:gd name="connsiteX2" fmla="*/ 1959429 w 1959429"/>
                  <a:gd name="connsiteY2" fmla="*/ 99892 h 43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29" h="431415">
                    <a:moveTo>
                      <a:pt x="0" y="0"/>
                    </a:moveTo>
                    <a:cubicBezTo>
                      <a:pt x="343861" y="206828"/>
                      <a:pt x="687722" y="413657"/>
                      <a:pt x="1014293" y="430306"/>
                    </a:cubicBezTo>
                    <a:cubicBezTo>
                      <a:pt x="1340864" y="446955"/>
                      <a:pt x="1650146" y="273423"/>
                      <a:pt x="1959429" y="99892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コンテンツ プレースホルダー 2">
                <a:extLst>
                  <a:ext uri="{FF2B5EF4-FFF2-40B4-BE49-F238E27FC236}">
                    <a16:creationId xmlns:a16="http://schemas.microsoft.com/office/drawing/2014/main" id="{DA5D89A0-A6D0-4DB0-B6EB-56497018FD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4924" y="5570497"/>
                <a:ext cx="434956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𝜅𝜙</m:t>
                      </m:r>
                    </m:oMath>
                  </m:oMathPara>
                </a14:m>
                <a:endParaRPr lang="ja-JP" alt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0" name="コンテンツ プレースホルダー 2">
                <a:extLst>
                  <a:ext uri="{FF2B5EF4-FFF2-40B4-BE49-F238E27FC236}">
                    <a16:creationId xmlns:a16="http://schemas.microsoft.com/office/drawing/2014/main" id="{DA5D89A0-A6D0-4DB0-B6EB-56497018F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24" y="5570497"/>
                <a:ext cx="434956" cy="432048"/>
              </a:xfrm>
              <a:prstGeom prst="rect">
                <a:avLst/>
              </a:prstGeom>
              <a:blipFill>
                <a:blip r:embed="rId7"/>
                <a:stretch>
                  <a:fillRect l="-5556" r="-19444" b="-7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3FDADA9-2E94-40FA-BC6C-E9480B6C7075}"/>
              </a:ext>
            </a:extLst>
          </p:cNvPr>
          <p:cNvGrpSpPr/>
          <p:nvPr/>
        </p:nvGrpSpPr>
        <p:grpSpPr>
          <a:xfrm>
            <a:off x="2955461" y="3837141"/>
            <a:ext cx="656023" cy="537687"/>
            <a:chOff x="3697554" y="3538002"/>
            <a:chExt cx="656023" cy="537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コンテンツ プレースホルダー 2">
                  <a:extLst>
                    <a:ext uri="{FF2B5EF4-FFF2-40B4-BE49-F238E27FC236}">
                      <a16:creationId xmlns:a16="http://schemas.microsoft.com/office/drawing/2014/main" id="{91167A16-30B5-48F8-BCBA-ECD46C2ED42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97554" y="3538002"/>
                  <a:ext cx="656023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b="0" i="1" smtClean="0">
                                <a:solidFill>
                                  <a:srgbClr val="FD3C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solidFill>
                                  <a:srgbClr val="FD3C2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D3C2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ja-JP" b="0" i="1" smtClean="0">
                                <a:solidFill>
                                  <a:srgbClr val="FD3C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ja-JP" altLang="en-US" dirty="0">
                    <a:solidFill>
                      <a:srgbClr val="FD3C2F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6" name="コンテンツ プレースホルダー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7554" y="3538002"/>
                  <a:ext cx="656023" cy="4320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フリーフォーム 49">
              <a:extLst>
                <a:ext uri="{FF2B5EF4-FFF2-40B4-BE49-F238E27FC236}">
                  <a16:creationId xmlns:a16="http://schemas.microsoft.com/office/drawing/2014/main" id="{99E9F2E2-EE48-4768-BBC7-367582CE3099}"/>
                </a:ext>
              </a:extLst>
            </p:cNvPr>
            <p:cNvSpPr/>
            <p:nvPr/>
          </p:nvSpPr>
          <p:spPr>
            <a:xfrm>
              <a:off x="3833598" y="3918173"/>
              <a:ext cx="401868" cy="157516"/>
            </a:xfrm>
            <a:custGeom>
              <a:avLst/>
              <a:gdLst>
                <a:gd name="connsiteX0" fmla="*/ 0 w 342900"/>
                <a:gd name="connsiteY0" fmla="*/ 0 h 188348"/>
                <a:gd name="connsiteX1" fmla="*/ 174812 w 342900"/>
                <a:gd name="connsiteY1" fmla="*/ 188259 h 188348"/>
                <a:gd name="connsiteX2" fmla="*/ 342900 w 342900"/>
                <a:gd name="connsiteY2" fmla="*/ 26894 h 188348"/>
                <a:gd name="connsiteX3" fmla="*/ 342900 w 342900"/>
                <a:gd name="connsiteY3" fmla="*/ 26894 h 18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88348">
                  <a:moveTo>
                    <a:pt x="0" y="0"/>
                  </a:moveTo>
                  <a:cubicBezTo>
                    <a:pt x="58831" y="91888"/>
                    <a:pt x="117662" y="183777"/>
                    <a:pt x="174812" y="188259"/>
                  </a:cubicBezTo>
                  <a:cubicBezTo>
                    <a:pt x="231962" y="192741"/>
                    <a:pt x="342900" y="26894"/>
                    <a:pt x="342900" y="26894"/>
                  </a:cubicBezTo>
                  <a:lnTo>
                    <a:pt x="342900" y="26894"/>
                  </a:lnTo>
                </a:path>
              </a:pathLst>
            </a:custGeom>
            <a:noFill/>
            <a:ln>
              <a:solidFill>
                <a:srgbClr val="FD3C2F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3C2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コンテンツ プレースホルダー 2">
                <a:extLst>
                  <a:ext uri="{FF2B5EF4-FFF2-40B4-BE49-F238E27FC236}">
                    <a16:creationId xmlns:a16="http://schemas.microsoft.com/office/drawing/2014/main" id="{B81F025F-8DBC-4E24-ABB1-B7D37A3984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5089" y="4551910"/>
                <a:ext cx="656023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4" name="コンテンツ プレースホルダー 2">
                <a:extLst>
                  <a:ext uri="{FF2B5EF4-FFF2-40B4-BE49-F238E27FC236}">
                    <a16:creationId xmlns:a16="http://schemas.microsoft.com/office/drawing/2014/main" id="{B81F025F-8DBC-4E24-ABB1-B7D37A398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89" y="4551910"/>
                <a:ext cx="656023" cy="432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フリーフォーム 52">
            <a:extLst>
              <a:ext uri="{FF2B5EF4-FFF2-40B4-BE49-F238E27FC236}">
                <a16:creationId xmlns:a16="http://schemas.microsoft.com/office/drawing/2014/main" id="{99815CA5-B91D-4017-8BE0-3CF80DC2602E}"/>
              </a:ext>
            </a:extLst>
          </p:cNvPr>
          <p:cNvSpPr/>
          <p:nvPr/>
        </p:nvSpPr>
        <p:spPr>
          <a:xfrm>
            <a:off x="2032597" y="4918585"/>
            <a:ext cx="576816" cy="80292"/>
          </a:xfrm>
          <a:custGeom>
            <a:avLst/>
            <a:gdLst>
              <a:gd name="connsiteX0" fmla="*/ 0 w 342900"/>
              <a:gd name="connsiteY0" fmla="*/ 0 h 188348"/>
              <a:gd name="connsiteX1" fmla="*/ 174812 w 342900"/>
              <a:gd name="connsiteY1" fmla="*/ 188259 h 188348"/>
              <a:gd name="connsiteX2" fmla="*/ 342900 w 342900"/>
              <a:gd name="connsiteY2" fmla="*/ 26894 h 188348"/>
              <a:gd name="connsiteX3" fmla="*/ 342900 w 342900"/>
              <a:gd name="connsiteY3" fmla="*/ 26894 h 18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188348">
                <a:moveTo>
                  <a:pt x="0" y="0"/>
                </a:moveTo>
                <a:cubicBezTo>
                  <a:pt x="58831" y="91888"/>
                  <a:pt x="117662" y="183777"/>
                  <a:pt x="174812" y="188259"/>
                </a:cubicBezTo>
                <a:cubicBezTo>
                  <a:pt x="231962" y="192741"/>
                  <a:pt x="342900" y="26894"/>
                  <a:pt x="342900" y="26894"/>
                </a:cubicBezTo>
                <a:lnTo>
                  <a:pt x="342900" y="26894"/>
                </a:lnTo>
              </a:path>
            </a:pathLst>
          </a:custGeom>
          <a:noFill/>
          <a:ln>
            <a:solidFill>
              <a:srgbClr val="0070C0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D78174E-3D06-480B-BDCB-CBE41C779267}"/>
              </a:ext>
            </a:extLst>
          </p:cNvPr>
          <p:cNvSpPr txBox="1"/>
          <p:nvPr/>
        </p:nvSpPr>
        <p:spPr>
          <a:xfrm>
            <a:off x="1027974" y="3860303"/>
            <a:ext cx="1220045" cy="4275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for dust</a:t>
            </a:r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F275347-822C-4E5E-895D-E9B5CD8A9E24}"/>
              </a:ext>
            </a:extLst>
          </p:cNvPr>
          <p:cNvSpPr txBox="1"/>
          <p:nvPr/>
        </p:nvSpPr>
        <p:spPr>
          <a:xfrm>
            <a:off x="5206677" y="4998877"/>
            <a:ext cx="3277851" cy="10347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ja-JP" altLang="en-US" sz="2000" dirty="0">
                <a:solidFill>
                  <a:srgbClr val="08001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``Fifth</a:t>
            </a:r>
            <a:r>
              <a:rPr lang="ja-JP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force”</a:t>
            </a:r>
            <a:r>
              <a:rPr lang="ja-JP" alt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kumimoji="1"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screened </a:t>
            </a:r>
            <a:r>
              <a:rPr kumimoji="1" lang="en-US" altLang="ja-JP" sz="2000" dirty="0">
                <a:solidFill>
                  <a:srgbClr val="08001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agree with Solar-System constraint</a:t>
            </a:r>
          </a:p>
          <a:p>
            <a:endParaRPr lang="en-US" altLang="ja-JP" sz="1200" dirty="0">
              <a:solidFill>
                <a:schemeClr val="accent3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Picture 8" descr="\begin{align*}&#10;T^{\mu}_{\ \mu} = -\rho&#10;\end{align*}">
            <a:extLst>
              <a:ext uri="{FF2B5EF4-FFF2-40B4-BE49-F238E27FC236}">
                <a16:creationId xmlns:a16="http://schemas.microsoft.com/office/drawing/2014/main" id="{CD1735D6-100C-4EA7-AA92-E1A9A471E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21" y="3641485"/>
            <a:ext cx="1009968" cy="2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四角形: 角を丸くする 6">
            <a:extLst>
              <a:ext uri="{FF2B5EF4-FFF2-40B4-BE49-F238E27FC236}">
                <a16:creationId xmlns:a16="http://schemas.microsoft.com/office/drawing/2014/main" id="{0D08D1B2-9D80-4595-868F-2D48DBBC20BB}"/>
              </a:ext>
            </a:extLst>
          </p:cNvPr>
          <p:cNvSpPr/>
          <p:nvPr/>
        </p:nvSpPr>
        <p:spPr>
          <a:xfrm>
            <a:off x="628650" y="2792579"/>
            <a:ext cx="7886700" cy="3429375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0" name="コンテンツ プレースホルダー 6">
            <a:extLst>
              <a:ext uri="{FF2B5EF4-FFF2-40B4-BE49-F238E27FC236}">
                <a16:creationId xmlns:a16="http://schemas.microsoft.com/office/drawing/2014/main" id="{5E0F00BC-3C24-4643-8BB3-335947FC2ACC}"/>
              </a:ext>
            </a:extLst>
          </p:cNvPr>
          <p:cNvSpPr txBox="1">
            <a:spLocks/>
          </p:cNvSpPr>
          <p:nvPr/>
        </p:nvSpPr>
        <p:spPr>
          <a:xfrm>
            <a:off x="5380208" y="2902968"/>
            <a:ext cx="2523937" cy="4405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``Effective” mass</a:t>
            </a:r>
            <a:endParaRPr lang="ja-JP" altLang="en-US" sz="2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" name="Picture 2" descr="\begin{align*}&#10;\tilde{\Box} \varphi &#10;= \partial_{\varphi} V_{\mathrm{eff}}(\varphi) \, , \ &#10;V_{\mathrm{eff}}(\varphi) = V(\varphi) &#10;- \frac{1}{4} e^{-4 \sqrt{1/6} \kappa \varphi} T^{\mu}_{\ \mu}&#10;\end{align*}&#10;&#10;">
            <a:extLst>
              <a:ext uri="{FF2B5EF4-FFF2-40B4-BE49-F238E27FC236}">
                <a16:creationId xmlns:a16="http://schemas.microsoft.com/office/drawing/2014/main" id="{22EF7824-4BB2-4DDA-902E-ED3095F8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83" y="2094108"/>
            <a:ext cx="5180433" cy="4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\begin{align*}&#10;m^{2}_{\varphi} = V^{\prime \prime}_{\mathrm{eff}} (\varphi_{\min})&#10;\end{align*}&#10;">
            <a:extLst>
              <a:ext uri="{FF2B5EF4-FFF2-40B4-BE49-F238E27FC236}">
                <a16:creationId xmlns:a16="http://schemas.microsoft.com/office/drawing/2014/main" id="{EB7A9395-8A59-487A-BE17-F6DB4EEA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16" y="3481185"/>
            <a:ext cx="1627777" cy="2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350B5F8-062C-4610-85B3-EF24D4336B0E}"/>
              </a:ext>
            </a:extLst>
          </p:cNvPr>
          <p:cNvSpPr txBox="1"/>
          <p:nvPr/>
        </p:nvSpPr>
        <p:spPr>
          <a:xfrm>
            <a:off x="5212482" y="3909767"/>
            <a:ext cx="3277851" cy="99960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kumimoji="1" lang="en-US" altLang="ja-JP" sz="2000" dirty="0">
                <a:solidFill>
                  <a:srgbClr val="08001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high-density region,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eff. mass becomes large.</a:t>
            </a:r>
          </a:p>
          <a:p>
            <a:r>
              <a:rPr kumimoji="1" lang="en-US" altLang="ja-JP" dirty="0">
                <a:solidFill>
                  <a:srgbClr val="08001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c.f.) matter effect for neutrinos</a:t>
            </a:r>
            <a:endParaRPr lang="en-US" altLang="ja-JP" sz="2000" dirty="0">
              <a:solidFill>
                <a:srgbClr val="08001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3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2BC16-ADF9-4E13-96C3-76C02B88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Dark Matter in F(R)</a:t>
            </a:r>
            <a:r>
              <a:rPr lang="ja-JP" altLang="en-US" dirty="0"/>
              <a:t> </a:t>
            </a:r>
            <a:r>
              <a:rPr lang="en-US" altLang="ja-JP" dirty="0"/>
              <a:t>Gravity?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16E443-8586-46C6-9308-E7A44D88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3250"/>
            <a:ext cx="7886700" cy="1225331"/>
          </a:xfrm>
        </p:spPr>
        <p:txBody>
          <a:bodyPr/>
          <a:lstStyle/>
          <a:p>
            <a:r>
              <a:rPr lang="en-US" altLang="ja-JP" b="1" dirty="0" err="1">
                <a:solidFill>
                  <a:srgbClr val="0070C0"/>
                </a:solidFill>
              </a:rPr>
              <a:t>Scalaron</a:t>
            </a:r>
            <a:r>
              <a:rPr lang="en-US" altLang="ja-JP" b="1" dirty="0">
                <a:solidFill>
                  <a:srgbClr val="0070C0"/>
                </a:solidFill>
              </a:rPr>
              <a:t> Field </a:t>
            </a:r>
            <a:r>
              <a:rPr lang="ja-JP" altLang="en-US" b="1" dirty="0">
                <a:solidFill>
                  <a:srgbClr val="0070C0"/>
                </a:solidFill>
              </a:rPr>
              <a:t>＝ </a:t>
            </a:r>
            <a:r>
              <a:rPr lang="en-US" altLang="ja-JP" b="1" dirty="0">
                <a:solidFill>
                  <a:srgbClr val="0070C0"/>
                </a:solidFill>
              </a:rPr>
              <a:t>Dynamical DE</a:t>
            </a:r>
          </a:p>
          <a:p>
            <a:pPr lvl="1"/>
            <a:r>
              <a:rPr lang="en-US" altLang="ja-JP" dirty="0"/>
              <a:t>What about particle picture of </a:t>
            </a:r>
            <a:r>
              <a:rPr lang="en-US" altLang="ja-JP" dirty="0" err="1"/>
              <a:t>scalaron</a:t>
            </a:r>
            <a:r>
              <a:rPr lang="en-US" altLang="ja-JP" dirty="0"/>
              <a:t>?</a:t>
            </a:r>
          </a:p>
          <a:p>
            <a:pPr lvl="1"/>
            <a:r>
              <a:rPr lang="en-US" altLang="ja-JP" dirty="0"/>
              <a:t>“Chameleon particle”</a:t>
            </a:r>
            <a:r>
              <a:rPr lang="ja-JP" altLang="en-US" dirty="0"/>
              <a:t>　 </a:t>
            </a: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altLang="ja-JP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Burrage</a:t>
            </a: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altLang="ja-JP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Sakstein</a:t>
            </a: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(2017)]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409A34-64A2-4B8F-B60A-F773A1B5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565BFA-0CE1-4A7C-BEE9-F0A1131D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4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AC9B8A-DC9F-4AED-B69E-9780127F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662D0CB-8D14-4874-98DB-28CF67506627}"/>
              </a:ext>
            </a:extLst>
          </p:cNvPr>
          <p:cNvSpPr txBox="1">
            <a:spLocks/>
          </p:cNvSpPr>
          <p:nvPr/>
        </p:nvSpPr>
        <p:spPr>
          <a:xfrm>
            <a:off x="628650" y="4305397"/>
            <a:ext cx="4063166" cy="201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What if </a:t>
            </a:r>
            <a:r>
              <a:rPr lang="en-US" altLang="ja-JP" dirty="0" err="1"/>
              <a:t>scalaron</a:t>
            </a:r>
            <a:r>
              <a:rPr lang="en-US" altLang="ja-JP" dirty="0"/>
              <a:t> is DM?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``Chameleonic” DM</a:t>
            </a:r>
          </a:p>
          <a:p>
            <a:pPr lvl="1"/>
            <a:r>
              <a:rPr lang="en-US" altLang="ja-JP" dirty="0"/>
              <a:t>DE and DM are unified?</a:t>
            </a:r>
          </a:p>
          <a:p>
            <a:pPr lvl="1"/>
            <a:r>
              <a:rPr lang="en-US" altLang="ja-JP" dirty="0"/>
              <a:t>It is nontrivial if one theory explains two problems...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13703D8-E267-492D-BACC-02E931196B11}"/>
              </a:ext>
            </a:extLst>
          </p:cNvPr>
          <p:cNvSpPr txBox="1">
            <a:spLocks/>
          </p:cNvSpPr>
          <p:nvPr/>
        </p:nvSpPr>
        <p:spPr>
          <a:xfrm>
            <a:off x="1337890" y="2084307"/>
            <a:ext cx="5534770" cy="48706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err="1">
                <a:solidFill>
                  <a:schemeClr val="bg1"/>
                </a:solidFill>
              </a:rPr>
              <a:t>Scalaron’s</a:t>
            </a:r>
            <a:r>
              <a:rPr lang="en-US" altLang="ja-JP" dirty="0">
                <a:solidFill>
                  <a:schemeClr val="bg1"/>
                </a:solidFill>
              </a:rPr>
              <a:t> Properties (as new particle)</a:t>
            </a:r>
          </a:p>
        </p:txBody>
      </p:sp>
      <p:sp>
        <p:nvSpPr>
          <p:cNvPr id="9" name="四角形: 角を丸くする 6">
            <a:extLst>
              <a:ext uri="{FF2B5EF4-FFF2-40B4-BE49-F238E27FC236}">
                <a16:creationId xmlns:a16="http://schemas.microsoft.com/office/drawing/2014/main" id="{AB645B7A-F6E8-4026-8D6D-1A0B57C55486}"/>
              </a:ext>
            </a:extLst>
          </p:cNvPr>
          <p:cNvSpPr/>
          <p:nvPr/>
        </p:nvSpPr>
        <p:spPr>
          <a:xfrm>
            <a:off x="1337889" y="2084307"/>
            <a:ext cx="6468221" cy="195131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80016"/>
              </a:solidFill>
              <a:cs typeface="Arial" panose="020B0604020202020204" pitchFamily="34" charset="0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58ADBE4D-5D11-4C1F-A959-A2031D62E175}"/>
              </a:ext>
            </a:extLst>
          </p:cNvPr>
          <p:cNvSpPr txBox="1">
            <a:spLocks/>
          </p:cNvSpPr>
          <p:nvPr/>
        </p:nvSpPr>
        <p:spPr>
          <a:xfrm>
            <a:off x="1828801" y="2682072"/>
            <a:ext cx="5530503" cy="12389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FF0000"/>
                </a:solidFill>
              </a:rPr>
              <a:t>SM singlet </a:t>
            </a:r>
            <a:r>
              <a:rPr lang="en-US" altLang="ja-JP" sz="2000" dirty="0"/>
              <a:t>and massive scalar field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Very weak coupling </a:t>
            </a:r>
            <a:r>
              <a:rPr lang="en-US" altLang="ja-JP" sz="2000" dirty="0"/>
              <a:t>to SM particles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Variable mass</a:t>
            </a:r>
            <a:r>
              <a:rPr lang="ja-JP" altLang="en-US" sz="2000" dirty="0"/>
              <a:t> </a:t>
            </a:r>
            <a:r>
              <a:rPr lang="en-US" altLang="ja-JP" sz="2000" dirty="0"/>
              <a:t>due to chameleon mechanism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75E6D41-ED1C-4B4A-B613-1A8AC20FCE53}"/>
              </a:ext>
            </a:extLst>
          </p:cNvPr>
          <p:cNvGrpSpPr/>
          <p:nvPr/>
        </p:nvGrpSpPr>
        <p:grpSpPr>
          <a:xfrm>
            <a:off x="5145912" y="4183398"/>
            <a:ext cx="3453495" cy="1996101"/>
            <a:chOff x="2156072" y="1074458"/>
            <a:chExt cx="3453495" cy="1996101"/>
          </a:xfrm>
        </p:grpSpPr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1DDB63FC-6836-451E-9D5F-725D51E2A3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77482" y="1175353"/>
              <a:ext cx="8150" cy="1853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63184B17-A7E8-4296-A947-2BEF5EED7678}"/>
                </a:ext>
              </a:extLst>
            </p:cNvPr>
            <p:cNvCxnSpPr/>
            <p:nvPr/>
          </p:nvCxnSpPr>
          <p:spPr>
            <a:xfrm>
              <a:off x="2156072" y="2841546"/>
              <a:ext cx="28243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コンテンツ プレースホルダー 2">
                  <a:extLst>
                    <a:ext uri="{FF2B5EF4-FFF2-40B4-BE49-F238E27FC236}">
                      <a16:creationId xmlns:a16="http://schemas.microsoft.com/office/drawing/2014/main" id="{1B819007-7841-47FC-AE3B-45C8E3ED38D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0218" y="2572784"/>
                  <a:ext cx="659349" cy="3439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𝜅𝜙</m:t>
                        </m:r>
                      </m:oMath>
                    </m:oMathPara>
                  </a14:m>
                  <a:endParaRPr lang="ja-JP" altLang="en-US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4" name="コンテンツ プレースホルダー 2">
                  <a:extLst>
                    <a:ext uri="{FF2B5EF4-FFF2-40B4-BE49-F238E27FC236}">
                      <a16:creationId xmlns:a16="http://schemas.microsoft.com/office/drawing/2014/main" id="{1B819007-7841-47FC-AE3B-45C8E3ED3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0218" y="2572784"/>
                  <a:ext cx="659349" cy="343905"/>
                </a:xfrm>
                <a:prstGeom prst="rect">
                  <a:avLst/>
                </a:prstGeom>
                <a:blipFill>
                  <a:blip r:embed="rId2"/>
                  <a:stretch>
                    <a:fillRect b="-37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フリーフォーム 52">
              <a:extLst>
                <a:ext uri="{FF2B5EF4-FFF2-40B4-BE49-F238E27FC236}">
                  <a16:creationId xmlns:a16="http://schemas.microsoft.com/office/drawing/2014/main" id="{DE5DAAF8-D76D-4DF0-AA17-16793820DB92}"/>
                </a:ext>
              </a:extLst>
            </p:cNvPr>
            <p:cNvSpPr/>
            <p:nvPr/>
          </p:nvSpPr>
          <p:spPr>
            <a:xfrm>
              <a:off x="2604655" y="2145719"/>
              <a:ext cx="919739" cy="171678"/>
            </a:xfrm>
            <a:custGeom>
              <a:avLst/>
              <a:gdLst>
                <a:gd name="connsiteX0" fmla="*/ 0 w 342900"/>
                <a:gd name="connsiteY0" fmla="*/ 0 h 188348"/>
                <a:gd name="connsiteX1" fmla="*/ 174812 w 342900"/>
                <a:gd name="connsiteY1" fmla="*/ 188259 h 188348"/>
                <a:gd name="connsiteX2" fmla="*/ 342900 w 342900"/>
                <a:gd name="connsiteY2" fmla="*/ 26894 h 188348"/>
                <a:gd name="connsiteX3" fmla="*/ 342900 w 342900"/>
                <a:gd name="connsiteY3" fmla="*/ 26894 h 18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88348">
                  <a:moveTo>
                    <a:pt x="0" y="0"/>
                  </a:moveTo>
                  <a:cubicBezTo>
                    <a:pt x="58831" y="91888"/>
                    <a:pt x="117662" y="183777"/>
                    <a:pt x="174812" y="188259"/>
                  </a:cubicBezTo>
                  <a:cubicBezTo>
                    <a:pt x="231962" y="192741"/>
                    <a:pt x="342900" y="26894"/>
                    <a:pt x="342900" y="26894"/>
                  </a:cubicBezTo>
                  <a:lnTo>
                    <a:pt x="342900" y="26894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8001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フリーフォーム 18">
              <a:extLst>
                <a:ext uri="{FF2B5EF4-FFF2-40B4-BE49-F238E27FC236}">
                  <a16:creationId xmlns:a16="http://schemas.microsoft.com/office/drawing/2014/main" id="{F706BDC1-8858-4FDE-9155-8B9B671DC580}"/>
                </a:ext>
              </a:extLst>
            </p:cNvPr>
            <p:cNvSpPr/>
            <p:nvPr/>
          </p:nvSpPr>
          <p:spPr>
            <a:xfrm>
              <a:off x="2303177" y="1074458"/>
              <a:ext cx="2190783" cy="1330319"/>
            </a:xfrm>
            <a:custGeom>
              <a:avLst/>
              <a:gdLst>
                <a:gd name="connsiteX0" fmla="*/ 0 w 2729024"/>
                <a:gd name="connsiteY0" fmla="*/ 1509823 h 1941383"/>
                <a:gd name="connsiteX1" fmla="*/ 829340 w 2729024"/>
                <a:gd name="connsiteY1" fmla="*/ 1935125 h 1941383"/>
                <a:gd name="connsiteX2" fmla="*/ 1743740 w 2729024"/>
                <a:gd name="connsiteY2" fmla="*/ 1715386 h 1941383"/>
                <a:gd name="connsiteX3" fmla="*/ 2303721 w 2729024"/>
                <a:gd name="connsiteY3" fmla="*/ 1077432 h 1941383"/>
                <a:gd name="connsiteX4" fmla="*/ 2729024 w 2729024"/>
                <a:gd name="connsiteY4" fmla="*/ 0 h 1941383"/>
                <a:gd name="connsiteX5" fmla="*/ 2729024 w 2729024"/>
                <a:gd name="connsiteY5" fmla="*/ 0 h 194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024" h="1941383">
                  <a:moveTo>
                    <a:pt x="0" y="1509823"/>
                  </a:moveTo>
                  <a:cubicBezTo>
                    <a:pt x="269358" y="1705343"/>
                    <a:pt x="538717" y="1900864"/>
                    <a:pt x="829340" y="1935125"/>
                  </a:cubicBezTo>
                  <a:cubicBezTo>
                    <a:pt x="1119963" y="1969386"/>
                    <a:pt x="1498010" y="1858335"/>
                    <a:pt x="1743740" y="1715386"/>
                  </a:cubicBezTo>
                  <a:cubicBezTo>
                    <a:pt x="1989470" y="1572437"/>
                    <a:pt x="2139507" y="1363330"/>
                    <a:pt x="2303721" y="1077432"/>
                  </a:cubicBezTo>
                  <a:cubicBezTo>
                    <a:pt x="2467935" y="791534"/>
                    <a:pt x="2729024" y="0"/>
                    <a:pt x="2729024" y="0"/>
                  </a:cubicBezTo>
                  <a:lnTo>
                    <a:pt x="2729024" y="0"/>
                  </a:lnTo>
                </a:path>
              </a:pathLst>
            </a:custGeom>
            <a:noFill/>
            <a:ln>
              <a:solidFill>
                <a:srgbClr val="08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コンテンツ プレースホルダー 2">
                  <a:extLst>
                    <a:ext uri="{FF2B5EF4-FFF2-40B4-BE49-F238E27FC236}">
                      <a16:creationId xmlns:a16="http://schemas.microsoft.com/office/drawing/2014/main" id="{7AA7431F-EDE1-419B-8AA9-F9913851458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91588" y="1196457"/>
                  <a:ext cx="515180" cy="36641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ja-JP" alt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5" name="コンテンツ プレースホルダー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B533BC7-0CD0-44FE-8F04-F479FC07E1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1588" y="1196457"/>
                  <a:ext cx="515180" cy="3664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13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F51997F2-BE9C-47CD-ACB1-67CF82CE2A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23093" y="2476406"/>
              <a:ext cx="5894" cy="325565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7FB50C3-B2D0-480F-8B22-F46706F664E6}"/>
                </a:ext>
              </a:extLst>
            </p:cNvPr>
            <p:cNvCxnSpPr/>
            <p:nvPr/>
          </p:nvCxnSpPr>
          <p:spPr>
            <a:xfrm flipV="1">
              <a:off x="2240629" y="2436830"/>
              <a:ext cx="2408549" cy="1"/>
            </a:xfrm>
            <a:prstGeom prst="line">
              <a:avLst/>
            </a:prstGeom>
            <a:ln w="19050">
              <a:solidFill>
                <a:srgbClr val="7030A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コンテンツ プレースホルダー 2">
              <a:extLst>
                <a:ext uri="{FF2B5EF4-FFF2-40B4-BE49-F238E27FC236}">
                  <a16:creationId xmlns:a16="http://schemas.microsoft.com/office/drawing/2014/main" id="{FCB4C2A5-BE2A-46A9-A2B6-025490F52F78}"/>
                </a:ext>
              </a:extLst>
            </p:cNvPr>
            <p:cNvSpPr txBox="1">
              <a:spLocks/>
            </p:cNvSpPr>
            <p:nvPr/>
          </p:nvSpPr>
          <p:spPr>
            <a:xfrm>
              <a:off x="4436189" y="2084249"/>
              <a:ext cx="398601" cy="392157"/>
            </a:xfrm>
            <a:prstGeom prst="rect">
              <a:avLst/>
            </a:prstGeom>
          </p:spPr>
          <p:txBody>
            <a:bodyPr vert="horz" lIns="0" tIns="45720" rIns="0" bIns="45720" numCol="1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3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dirty="0">
                  <a:solidFill>
                    <a:srgbClr val="7030A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DE</a:t>
              </a:r>
            </a:p>
          </p:txBody>
        </p:sp>
        <p:sp>
          <p:nvSpPr>
            <p:cNvPr id="21" name="コンテンツ プレースホルダー 2">
              <a:extLst>
                <a:ext uri="{FF2B5EF4-FFF2-40B4-BE49-F238E27FC236}">
                  <a16:creationId xmlns:a16="http://schemas.microsoft.com/office/drawing/2014/main" id="{17A76422-8741-4495-B5EB-75B7EDBC6F1A}"/>
                </a:ext>
              </a:extLst>
            </p:cNvPr>
            <p:cNvSpPr txBox="1">
              <a:spLocks/>
            </p:cNvSpPr>
            <p:nvPr/>
          </p:nvSpPr>
          <p:spPr>
            <a:xfrm>
              <a:off x="2820077" y="1791807"/>
              <a:ext cx="580476" cy="396901"/>
            </a:xfrm>
            <a:prstGeom prst="rect">
              <a:avLst/>
            </a:prstGeom>
          </p:spPr>
          <p:txBody>
            <a:bodyPr vert="horz" lIns="0" tIns="45720" rIns="0" bIns="45720" numCol="1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3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dirty="0">
                  <a:solidFill>
                    <a:srgbClr val="00B0F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DM</a:t>
              </a: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B12B0EDD-FA81-44BD-9A18-81C1C09634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14785" y="1175353"/>
              <a:ext cx="1" cy="1873542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コンテンツ プレースホルダー 2">
                  <a:extLst>
                    <a:ext uri="{FF2B5EF4-FFF2-40B4-BE49-F238E27FC236}">
                      <a16:creationId xmlns:a16="http://schemas.microsoft.com/office/drawing/2014/main" id="{6D5A12A0-0BF1-45B4-9018-EBA11030BD7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47877" y="2726654"/>
                  <a:ext cx="659349" cy="3439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kumimoji="1" sz="20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8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16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1400" kern="120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oMath>
                    </m:oMathPara>
                  </a14:m>
                  <a:endParaRPr lang="ja-JP" altLang="en-US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3" name="コンテンツ プレースホルダー 2">
                  <a:extLst>
                    <a:ext uri="{FF2B5EF4-FFF2-40B4-BE49-F238E27FC236}">
                      <a16:creationId xmlns:a16="http://schemas.microsoft.com/office/drawing/2014/main" id="{6D5A12A0-0BF1-45B4-9018-EBA11030B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877" y="2726654"/>
                  <a:ext cx="659349" cy="343905"/>
                </a:xfrm>
                <a:prstGeom prst="rect">
                  <a:avLst/>
                </a:prstGeom>
                <a:blipFill>
                  <a:blip r:embed="rId5"/>
                  <a:stretch>
                    <a:fillRect r="-25926" b="-3508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218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E0356E-F78A-4881-B8D7-9E2348DF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Strategy and Issues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637A96F-024A-412D-8E61-99B06B6EC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altLang="ja-JP" b="1" dirty="0">
                    <a:solidFill>
                      <a:srgbClr val="0070C0"/>
                    </a:solidFill>
                  </a:rPr>
                  <a:t>How to confirm </a:t>
                </a:r>
                <a:r>
                  <a:rPr lang="en-US" altLang="ja-JP" b="1" dirty="0" err="1">
                    <a:solidFill>
                      <a:srgbClr val="0070C0"/>
                    </a:solidFill>
                  </a:rPr>
                  <a:t>scalaron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 can be DM?</a:t>
                </a:r>
              </a:p>
              <a:p>
                <a:pPr lvl="0"/>
                <a:r>
                  <a:rPr lang="en-US" altLang="ja-JP" dirty="0"/>
                  <a:t>Several suggestions in previous research</a:t>
                </a:r>
              </a:p>
              <a:p>
                <a:pPr lvl="0" algn="r"/>
                <a:r>
                  <a:rPr kumimoji="0"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メイリオ"/>
                  </a:rPr>
                  <a:t>[Nojiri and Odintsov (2008)], [</a:t>
                </a:r>
                <a:r>
                  <a:rPr kumimoji="0" lang="en-US" altLang="ja-JP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メイリオ"/>
                  </a:rPr>
                  <a:t>Cembranos</a:t>
                </a:r>
                <a:r>
                  <a:rPr kumimoji="0"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メイリオ"/>
                  </a:rPr>
                  <a:t> (2009)] etc.</a:t>
                </a:r>
              </a:p>
              <a:p>
                <a:pPr lvl="1"/>
                <a:r>
                  <a:rPr kumimoji="0" lang="en-US" altLang="ja-JP" dirty="0">
                    <a:ea typeface="メイリオ"/>
                  </a:rPr>
                  <a:t>Role of chameleon mechanism?</a:t>
                </a:r>
              </a:p>
              <a:p>
                <a:pPr lvl="1"/>
                <a:r>
                  <a:rPr kumimoji="0" lang="en-US" altLang="ja-JP" dirty="0">
                    <a:ea typeface="メイリオ"/>
                  </a:rPr>
                  <a:t>Stability (Lifetime), Relic abundance, DM search experiments?</a:t>
                </a:r>
                <a:endParaRPr kumimoji="0" lang="en-US" altLang="ja-JP" sz="1800" dirty="0">
                  <a:ea typeface="メイリオ"/>
                </a:endParaRPr>
              </a:p>
              <a:p>
                <a:pPr lvl="1"/>
                <a:r>
                  <a:rPr kumimoji="0" lang="en-US" altLang="ja-JP" dirty="0">
                    <a:cs typeface="Segoe UI" panose="020B0502040204020203" pitchFamily="34" charset="0"/>
                  </a:rPr>
                  <a:t>Constraint on F(R) gravity?</a:t>
                </a:r>
              </a:p>
              <a:p>
                <a:pPr lvl="1"/>
                <a:endParaRPr lang="en-US" altLang="ja-JP" sz="1000" dirty="0"/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Fundamental properties depend on ``environment”</a:t>
                </a:r>
              </a:p>
              <a:p>
                <a:pPr lvl="1"/>
                <a:r>
                  <a:rPr lang="en-US" altLang="ja-JP" dirty="0"/>
                  <a:t>To specify the situation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which we consider</a:t>
                </a:r>
              </a:p>
              <a:p>
                <a:pPr lvl="1"/>
                <a:r>
                  <a:rPr lang="en-US" altLang="ja-JP" dirty="0"/>
                  <a:t>To “reproduce” environment by hand (how to choose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altLang="ja-JP" dirty="0"/>
                  <a:t>)</a:t>
                </a:r>
              </a:p>
              <a:p>
                <a:pPr lvl="1"/>
                <a:endParaRPr lang="en-US" altLang="ja-JP" sz="1000" dirty="0"/>
              </a:p>
              <a:p>
                <a:r>
                  <a:rPr lang="en-US" altLang="ja-JP" dirty="0" err="1">
                    <a:solidFill>
                      <a:srgbClr val="FF0000"/>
                    </a:solidFill>
                  </a:rPr>
                  <a:t>Scalaron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changes in the cosmic history</a:t>
                </a:r>
              </a:p>
              <a:p>
                <a:pPr lvl="1"/>
                <a:r>
                  <a:rPr lang="en-US" altLang="ja-JP" dirty="0"/>
                  <a:t>To discuss </a:t>
                </a:r>
                <a:r>
                  <a:rPr lang="en-US" altLang="ja-JP" dirty="0" err="1"/>
                  <a:t>scalaron</a:t>
                </a:r>
                <a:r>
                  <a:rPr lang="en-US" altLang="ja-JP" dirty="0"/>
                  <a:t> at a given epoch</a:t>
                </a:r>
              </a:p>
              <a:p>
                <a:pPr lvl="1"/>
                <a:r>
                  <a:rPr lang="en-US" altLang="ja-JP" dirty="0"/>
                  <a:t>To ``patchwork” independent results and examine 		 the whole cosmic history of </a:t>
                </a:r>
                <a:r>
                  <a:rPr lang="en-US" altLang="ja-JP" dirty="0" err="1"/>
                  <a:t>scalaron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637A96F-024A-412D-8E61-99B06B6EC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429" r="-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42E73A-6D5E-47D3-A80C-75307130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61C961-4360-46CD-B060-A2DBFB81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5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74E09A-4574-4716-8A27-645FF4EF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pic>
        <p:nvPicPr>
          <p:cNvPr id="7" name="Picture 2" descr="エウレカ">
            <a:extLst>
              <a:ext uri="{FF2B5EF4-FFF2-40B4-BE49-F238E27FC236}">
                <a16:creationId xmlns:a16="http://schemas.microsoft.com/office/drawing/2014/main" id="{BF504A65-C4DA-47BA-B2AE-8B0E3D63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96" y="4881453"/>
            <a:ext cx="1371291" cy="14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7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553C8-FBF9-42CD-B1F5-DD20F3B5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Matter Sector After Weyl Trans.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D034971-9F15-4FF4-9DFF-0A79971F16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b="1" dirty="0">
                    <a:solidFill>
                      <a:srgbClr val="0070C0"/>
                    </a:solidFill>
                  </a:rPr>
                  <a:t>Dilatonic couplings with </a:t>
                </a:r>
                <a:r>
                  <a:rPr kumimoji="1" lang="en-US" altLang="ja-JP" b="1" dirty="0" err="1">
                    <a:solidFill>
                      <a:srgbClr val="0070C0"/>
                    </a:solidFill>
                  </a:rPr>
                  <a:t>scalaron</a:t>
                </a:r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kumimoji="1" lang="en-US" altLang="ja-JP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altLang="ja-JP" dirty="0"/>
                  <a:t>, the perturbative analysis is valid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𝜅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altLang="ja-JP" dirty="0"/>
                  <a:t>, frame-difference is not important</a:t>
                </a:r>
              </a:p>
              <a:p>
                <a:pPr algn="r"/>
                <a:r>
                  <a:rPr lang="en-US" altLang="ja-JP" sz="2000" dirty="0"/>
                  <a:t>NB.) we find frame-difference is almost negligible 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D034971-9F15-4FF4-9DFF-0A79971F1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429" r="-16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939C76-5F24-453E-BC9F-6B8886A8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275F82-F78E-47B6-AB36-D9A91A61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6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98150A-6520-42FA-846C-37CC83CD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796E1C-1890-49DE-B703-F0BA9E040EF4}"/>
              </a:ext>
            </a:extLst>
          </p:cNvPr>
          <p:cNvSpPr/>
          <p:nvPr/>
        </p:nvSpPr>
        <p:spPr>
          <a:xfrm>
            <a:off x="2910602" y="3387639"/>
            <a:ext cx="312824" cy="3075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7D06BB9-30B7-4F31-9192-717E767D4E3C}"/>
              </a:ext>
            </a:extLst>
          </p:cNvPr>
          <p:cNvSpPr/>
          <p:nvPr/>
        </p:nvSpPr>
        <p:spPr>
          <a:xfrm>
            <a:off x="2015675" y="3388759"/>
            <a:ext cx="611062" cy="306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51447A9-05C1-40A0-8AC9-6CE408C0ECC9}"/>
              </a:ext>
            </a:extLst>
          </p:cNvPr>
          <p:cNvCxnSpPr/>
          <p:nvPr/>
        </p:nvCxnSpPr>
        <p:spPr>
          <a:xfrm flipV="1">
            <a:off x="3940664" y="2942911"/>
            <a:ext cx="2914344" cy="1"/>
          </a:xfrm>
          <a:prstGeom prst="line">
            <a:avLst/>
          </a:prstGeom>
          <a:ln w="19050">
            <a:solidFill>
              <a:srgbClr val="FD3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\begin{align*}&#10;S_{\mathrm{Matter}} &#10;=&amp; \int d^{4}x \sqrt{-g} \mathcal{L} \left( g^{\mu \nu}, \Psi \right) \\&#10;=&amp; \int d^{4}x \sqrt{-\tilde{g}} \, \mathrm{e}^{-4\sqrt{1/6}\kappa \varphi(x)}&#10;\mathcal{L} \left( \mathrm{e}^{2\sqrt{1/6}\kappa \varphi(x)}&#10;\tilde{g}^{\mu \nu}, \Psi \right)&#10;\end{align*}&#10;">
            <a:extLst>
              <a:ext uri="{FF2B5EF4-FFF2-40B4-BE49-F238E27FC236}">
                <a16:creationId xmlns:a16="http://schemas.microsoft.com/office/drawing/2014/main" id="{B70BBF16-9EE7-4044-B555-260ADD8EE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31" y="1906621"/>
            <a:ext cx="5248137" cy="10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: 角を丸くする 6">
            <a:extLst>
              <a:ext uri="{FF2B5EF4-FFF2-40B4-BE49-F238E27FC236}">
                <a16:creationId xmlns:a16="http://schemas.microsoft.com/office/drawing/2014/main" id="{CBA09F37-AA83-4541-84CC-BA707FC1BEFD}"/>
              </a:ext>
            </a:extLst>
          </p:cNvPr>
          <p:cNvSpPr/>
          <p:nvPr/>
        </p:nvSpPr>
        <p:spPr>
          <a:xfrm>
            <a:off x="970060" y="1375088"/>
            <a:ext cx="7211916" cy="1676788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8001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E2400B7-39F8-4BBB-9C6A-B1310206E6EB}"/>
              </a:ext>
            </a:extLst>
          </p:cNvPr>
          <p:cNvSpPr txBox="1">
            <a:spLocks/>
          </p:cNvSpPr>
          <p:nvPr/>
        </p:nvSpPr>
        <p:spPr>
          <a:xfrm>
            <a:off x="970059" y="1363355"/>
            <a:ext cx="2170090" cy="4603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Matter Sector</a:t>
            </a:r>
            <a:endParaRPr lang="ja-JP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4" descr="\begin{align*}&#10;&amp;\mathrm{e}^{Q \kappa \varphi(x)} &#10;\rightarrow &#10;\mathrm{e}^{Q \kappa \varphi_{\min} } \mathrm{e}^{Q \kappa \varphi(x)} &#10;\nonumber \\&#10;&amp;\approx&#10;\mathrm{e}^{Q \kappa \varphi_{\min} } \cdot \left( 1 + Q \kappa \varphi + \mathcal{O}(\kappa^{2}\varphi^{2}) \right)&#10;\end{align*}">
            <a:extLst>
              <a:ext uri="{FF2B5EF4-FFF2-40B4-BE49-F238E27FC236}">
                <a16:creationId xmlns:a16="http://schemas.microsoft.com/office/drawing/2014/main" id="{3DAF9CB8-35A1-49CC-A00F-D6717D68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09" y="3373511"/>
            <a:ext cx="3661217" cy="7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\begin{align*}&#10;\varphi \rightarrow \varphi_{\min} + \varphi&#10;\end{align*}">
            <a:extLst>
              <a:ext uri="{FF2B5EF4-FFF2-40B4-BE49-F238E27FC236}">
                <a16:creationId xmlns:a16="http://schemas.microsoft.com/office/drawing/2014/main" id="{2EECED84-AF13-4218-9EAF-D3514C90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83" y="3408407"/>
            <a:ext cx="1683266" cy="2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4D7C167-978E-42B4-AF01-4E180B27B5F8}"/>
              </a:ext>
            </a:extLst>
          </p:cNvPr>
          <p:cNvCxnSpPr/>
          <p:nvPr/>
        </p:nvCxnSpPr>
        <p:spPr>
          <a:xfrm flipV="1">
            <a:off x="4252478" y="4147020"/>
            <a:ext cx="767437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5">
            <a:extLst>
              <a:ext uri="{FF2B5EF4-FFF2-40B4-BE49-F238E27FC236}">
                <a16:creationId xmlns:a16="http://schemas.microsoft.com/office/drawing/2014/main" id="{DE5CF899-5F52-437A-8508-7F97A3C2F62E}"/>
              </a:ext>
            </a:extLst>
          </p:cNvPr>
          <p:cNvSpPr txBox="1">
            <a:spLocks/>
          </p:cNvSpPr>
          <p:nvPr/>
        </p:nvSpPr>
        <p:spPr>
          <a:xfrm>
            <a:off x="3482720" y="4216916"/>
            <a:ext cx="2178560" cy="40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Frame-difference</a:t>
            </a:r>
          </a:p>
        </p:txBody>
      </p:sp>
      <p:pic>
        <p:nvPicPr>
          <p:cNvPr id="17" name="Picture 8" descr="\begin{align*}&#10;\textcolor[rgb]{1,0,0}{\mathrm{e}^{Q\kappa \varphi}}&#10;\end{align*}">
            <a:extLst>
              <a:ext uri="{FF2B5EF4-FFF2-40B4-BE49-F238E27FC236}">
                <a16:creationId xmlns:a16="http://schemas.microsoft.com/office/drawing/2014/main" id="{14D8D65C-47D6-4819-8ACA-EA07D669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68" y="1604351"/>
            <a:ext cx="630933" cy="2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コンテンツ プレースホルダー 5">
            <a:extLst>
              <a:ext uri="{FF2B5EF4-FFF2-40B4-BE49-F238E27FC236}">
                <a16:creationId xmlns:a16="http://schemas.microsoft.com/office/drawing/2014/main" id="{7783C570-7077-4FA5-9637-A1FB66B64F2F}"/>
              </a:ext>
            </a:extLst>
          </p:cNvPr>
          <p:cNvSpPr txBox="1">
            <a:spLocks/>
          </p:cNvSpPr>
          <p:nvPr/>
        </p:nvSpPr>
        <p:spPr>
          <a:xfrm>
            <a:off x="5061324" y="1516488"/>
            <a:ext cx="2276475" cy="369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exponential form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EBF7924-9726-4657-8FA8-07D955EB38B1}"/>
              </a:ext>
            </a:extLst>
          </p:cNvPr>
          <p:cNvCxnSpPr>
            <a:cxnSpLocks/>
          </p:cNvCxnSpPr>
          <p:nvPr/>
        </p:nvCxnSpPr>
        <p:spPr>
          <a:xfrm flipH="1">
            <a:off x="5738918" y="1915073"/>
            <a:ext cx="340427" cy="493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5D9FADF-12C0-452F-A15B-D4DEB48F37FB}"/>
              </a:ext>
            </a:extLst>
          </p:cNvPr>
          <p:cNvCxnSpPr>
            <a:cxnSpLocks/>
          </p:cNvCxnSpPr>
          <p:nvPr/>
        </p:nvCxnSpPr>
        <p:spPr>
          <a:xfrm>
            <a:off x="5845629" y="4150947"/>
            <a:ext cx="1555723" cy="1"/>
          </a:xfrm>
          <a:prstGeom prst="line">
            <a:avLst/>
          </a:prstGeom>
          <a:ln w="19050">
            <a:solidFill>
              <a:srgbClr val="FD3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5">
            <a:extLst>
              <a:ext uri="{FF2B5EF4-FFF2-40B4-BE49-F238E27FC236}">
                <a16:creationId xmlns:a16="http://schemas.microsoft.com/office/drawing/2014/main" id="{8614C8B1-5FD5-496B-A506-A2C8DB5E839C}"/>
              </a:ext>
            </a:extLst>
          </p:cNvPr>
          <p:cNvSpPr txBox="1">
            <a:spLocks/>
          </p:cNvSpPr>
          <p:nvPr/>
        </p:nvSpPr>
        <p:spPr>
          <a:xfrm>
            <a:off x="5858316" y="4216916"/>
            <a:ext cx="2342497" cy="38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Coupling to matter</a:t>
            </a:r>
            <a:endParaRPr lang="en-US" altLang="ja-JP" sz="2000" b="0" dirty="0">
              <a:solidFill>
                <a:srgbClr val="FF0000"/>
              </a:solidFill>
              <a:latin typeface="Segoe UI" panose="020B0502040204020203" pitchFamily="34" charset="0"/>
              <a:ea typeface="Cambria Math" panose="020405030504060302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2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BE900-4B70-4781-B560-17F24D01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Matter Coupling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C941A5-A00C-4CD8-B046-7DB5DC92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3249"/>
            <a:ext cx="7886700" cy="5548949"/>
          </a:xfrm>
        </p:spPr>
        <p:txBody>
          <a:bodyPr>
            <a:normAutofit/>
          </a:bodyPr>
          <a:lstStyle/>
          <a:p>
            <a:r>
              <a:rPr lang="en-US" altLang="ja-JP" b="1" dirty="0" err="1">
                <a:solidFill>
                  <a:srgbClr val="0070C0"/>
                </a:solidFill>
              </a:rPr>
              <a:t>Scalaron</a:t>
            </a:r>
            <a:r>
              <a:rPr lang="en-US" altLang="ja-JP" b="1" dirty="0">
                <a:solidFill>
                  <a:srgbClr val="0070C0"/>
                </a:solidFill>
              </a:rPr>
              <a:t> universally couples with SM 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70C0"/>
                </a:solidFill>
              </a:rPr>
              <a:t>For massless vector (Photon, Gluon)</a:t>
            </a:r>
          </a:p>
          <a:p>
            <a:endParaRPr lang="en-US" altLang="ja-JP" sz="100" dirty="0"/>
          </a:p>
          <a:p>
            <a:r>
              <a:rPr lang="en-US" altLang="ja-JP" sz="2000" dirty="0"/>
              <a:t>            Induced by anomaly</a:t>
            </a:r>
            <a:endParaRPr lang="en-US" altLang="ja-JP" dirty="0">
              <a:solidFill>
                <a:srgbClr val="0070C0"/>
              </a:solidFill>
            </a:endParaRPr>
          </a:p>
          <a:p>
            <a:endParaRPr lang="en-US" altLang="ja-JP" sz="200" dirty="0">
              <a:solidFill>
                <a:srgbClr val="0070C0"/>
              </a:solidFill>
            </a:endParaRPr>
          </a:p>
          <a:p>
            <a:r>
              <a:rPr lang="en-US" altLang="ja-JP" sz="2000" dirty="0"/>
              <a:t>            For photon</a:t>
            </a:r>
            <a:endParaRPr lang="ja-JP" altLang="en-US" sz="2000" dirty="0"/>
          </a:p>
          <a:p>
            <a:r>
              <a:rPr lang="en-US" altLang="ja-JP" sz="2000" dirty="0"/>
              <a:t>            For gluon</a:t>
            </a:r>
            <a:endParaRPr lang="en-US" altLang="ja-JP" sz="2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70C0"/>
                </a:solidFill>
              </a:rPr>
              <a:t>Massive scalar field (Higgs)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9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70C0"/>
                </a:solidFill>
              </a:rPr>
              <a:t>Massive fermion (Quarks, Leptons)</a:t>
            </a: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endParaRPr lang="en-US" altLang="ja-JP" sz="105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70C0"/>
                </a:solidFill>
              </a:rPr>
              <a:t>Massive vector (Weak bosons)</a:t>
            </a:r>
            <a:endParaRPr lang="ja-JP" altLang="en-US" sz="2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291B68-31B0-4C24-90AE-7FF9FAEA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FEE19C-6626-404B-8A73-50E54E0C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7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977F5-C581-46AD-992D-69EC7890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pic>
        <p:nvPicPr>
          <p:cNvPr id="13" name="Picture 8" descr="\begin{align*}&#10;\mathcal{L}&#10;=&amp;&#10;\frac{2\kappa \varphi }{\sqrt{6}} \cdot \frac{1}{2} m^{2}_{V} \tilde{g}^{\mu \nu} A_{\mu} A_{\nu} &#10;+ \mathcal{O}(\kappa^{2}\varphi^{2})&#10;\end{align*}">
            <a:extLst>
              <a:ext uri="{FF2B5EF4-FFF2-40B4-BE49-F238E27FC236}">
                <a16:creationId xmlns:a16="http://schemas.microsoft.com/office/drawing/2014/main" id="{CB51CCD5-39A7-4859-B9CD-EDEFA5D0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98" y="5628344"/>
            <a:ext cx="2978482" cy="4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\begin{align*}&#10;\mathcal{L}&#10;=&amp;&#10;\frac{\kappa \varphi }{\sqrt{6}}  \cdot m_{F} \bar{\psi^{\prime}} \psi^{\prime}  &#10;+ \mathcal{O}(\kappa^{2}\varphi^{2}) &#10;\end{align*}">
            <a:extLst>
              <a:ext uri="{FF2B5EF4-FFF2-40B4-BE49-F238E27FC236}">
                <a16:creationId xmlns:a16="http://schemas.microsoft.com/office/drawing/2014/main" id="{88D48784-17EC-4683-A044-76692EC2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41" y="5090575"/>
            <a:ext cx="2441333" cy="4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begin{align*}&#10;\mathcal{L}&#10;=&#10;- \frac{3 g^2_V}{4(4\pi)^2} \left( \frac{3}{2} \sqrt{\frac{1}{6}} \kappa \varphi \right) \, \mathrm{tr}\left[ F_{\mu\nu}^2(V) \right]&#10;+ \mathcal{O}(\kappa^{2}\varphi^{2})&#10;\end{align*}">
            <a:extLst>
              <a:ext uri="{FF2B5EF4-FFF2-40B4-BE49-F238E27FC236}">
                <a16:creationId xmlns:a16="http://schemas.microsoft.com/office/drawing/2014/main" id="{4866CD5A-68FD-4976-A0F8-2522F540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07" y="1654662"/>
            <a:ext cx="3985324" cy="5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\begin{align*}&#10;F_{\mu\nu}(G) =  \partial_{\mu} G_{\nu} - \partial_{\nu} G_{\mu} - i g_G[G_\mu, G_\nu]&#10;\, , \ &#10;g_G=g_s&#10;\end{align*}">
            <a:extLst>
              <a:ext uri="{FF2B5EF4-FFF2-40B4-BE49-F238E27FC236}">
                <a16:creationId xmlns:a16="http://schemas.microsoft.com/office/drawing/2014/main" id="{3DF0DB7C-256A-4371-B870-959A942B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44" y="2811103"/>
            <a:ext cx="4278396" cy="2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\begin{align*}&#10;F_{\mu \nu}(A) = \partial_{\mu} A_{\nu} - \partial_{\nu} A_{\mu}&#10;\, , \ &#10;g_A=e&#10;\end{align*}">
            <a:extLst>
              <a:ext uri="{FF2B5EF4-FFF2-40B4-BE49-F238E27FC236}">
                <a16:creationId xmlns:a16="http://schemas.microsoft.com/office/drawing/2014/main" id="{86A7D54E-CBDA-4869-B2D2-90A0BC89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19" y="2395592"/>
            <a:ext cx="2913122" cy="2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\begin{align*}&#10;\mathcal{L}_{S-\varphi (mass)} \left( \Phi^{\prime}, \varphi \right)&#10;=&amp;&#10;\frac{2 \kappa \varphi }{\sqrt{6}}  \cdot m^2 \Phi^\prime^{\dagger} \Phi^\prime &#10;+ \mathcal{O}(\kappa^{2}\varphi^{2}) &#10;\end{align*}&#10;">
            <a:extLst>
              <a:ext uri="{FF2B5EF4-FFF2-40B4-BE49-F238E27FC236}">
                <a16:creationId xmlns:a16="http://schemas.microsoft.com/office/drawing/2014/main" id="{0D498F3D-05CE-4506-A52E-A8E29B72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60" y="3555773"/>
            <a:ext cx="3872803" cy="4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begin{align*}&#10;\mathcal{L}_{S-\varphi (kin)} \left( \Phi^{\prime}, \varphi \right)&#10;=&amp;&#10;\frac{\kappa}{\sqrt{6}} \Phi^\prime^{\dagger} \left( \partial_{\mu} \varphi \right) \left( \partial_{\nu} \Phi^\prime \right)&#10;+ \frac{\kappa}{\sqrt{6}} \Phi^\prime \left( \partial_{\mu} \Phi^\prime^{\dagger} \right) \left( \partial_{\nu} \varphi \right)&#10;+ \mathcal{O}(\kappa^{2} \varphi^{2})&#10;\end{align*}&#10;">
            <a:extLst>
              <a:ext uri="{FF2B5EF4-FFF2-40B4-BE49-F238E27FC236}">
                <a16:creationId xmlns:a16="http://schemas.microsoft.com/office/drawing/2014/main" id="{A5808422-0562-4C0F-A887-99AC0253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60" y="4065939"/>
            <a:ext cx="6280220" cy="4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\begin{align*}&#10;\psi \rightarrow \psi^{\prime} = \mathrm{e}^{-3/2 \sqrt{1/6} \kappa \varphi} \psi&#10;\end{align*}">
            <a:extLst>
              <a:ext uri="{FF2B5EF4-FFF2-40B4-BE49-F238E27FC236}">
                <a16:creationId xmlns:a16="http://schemas.microsoft.com/office/drawing/2014/main" id="{8384CAFC-C1F3-4499-8C18-F78EFFAF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00" y="5067780"/>
            <a:ext cx="2341353" cy="2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0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1478F-D421-48B0-9351-81061D39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F(R) Model and </a:t>
            </a:r>
            <a:r>
              <a:rPr kumimoji="1" lang="en-US" altLang="ja-JP" dirty="0" err="1"/>
              <a:t>Scalaron</a:t>
            </a:r>
            <a:r>
              <a:rPr kumimoji="1" lang="ja-JP" altLang="en-US" dirty="0"/>
              <a:t> </a:t>
            </a:r>
            <a:r>
              <a:rPr kumimoji="1" lang="en-US" altLang="ja-JP"/>
              <a:t>Mass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53D752-1ACD-4192-AFB8-63E23A1012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43250"/>
                <a:ext cx="7886700" cy="4417545"/>
              </a:xfrm>
            </p:spPr>
            <p:txBody>
              <a:bodyPr/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Environment-dependence in </a:t>
                </a:r>
                <a:r>
                  <a:rPr lang="en-US" altLang="ja-JP" b="1" dirty="0" err="1">
                    <a:solidFill>
                      <a:srgbClr val="0070C0"/>
                    </a:solidFill>
                  </a:rPr>
                  <a:t>scalaron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 mass</a:t>
                </a:r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endParaRPr kumimoji="1" lang="en-US" altLang="ja-JP" dirty="0"/>
              </a:p>
              <a:p>
                <a:r>
                  <a:rPr lang="en-US" altLang="ja-JP" dirty="0"/>
                  <a:t>In large-curvature limit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ja-JP" dirty="0">
                  <a:solidFill>
                    <a:srgbClr val="FD3C2F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53D752-1ACD-4192-AFB8-63E23A1012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43250"/>
                <a:ext cx="7886700" cy="4417545"/>
              </a:xfrm>
              <a:blipFill>
                <a:blip r:embed="rId3"/>
                <a:stretch>
                  <a:fillRect l="-1159" t="-1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182267-9975-4F1C-AAAC-252E019A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2018/12/29 (Sat.)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12D235-DBF1-43B3-8224-5190DD09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8</a:t>
            </a:fld>
            <a:r>
              <a:rPr kumimoji="1" lang="ja-JP" altLang="en-US"/>
              <a:t> </a:t>
            </a:r>
            <a:r>
              <a:rPr kumimoji="1" lang="en-US" altLang="ja-JP"/>
              <a:t>of 15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F980CF-92BA-4296-B2FC-A761ACB8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Chameleonic Dark Matter: Implications for Current and Early Universe</a:t>
            </a:r>
            <a:endParaRPr kumimoji="1" lang="ja-JP" altLang="en-US" dirty="0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537E862-87BA-43DD-B331-E5285AF135D6}"/>
              </a:ext>
            </a:extLst>
          </p:cNvPr>
          <p:cNvGrpSpPr/>
          <p:nvPr/>
        </p:nvGrpSpPr>
        <p:grpSpPr>
          <a:xfrm>
            <a:off x="1423589" y="4430323"/>
            <a:ext cx="6265741" cy="586960"/>
            <a:chOff x="1423589" y="4430323"/>
            <a:chExt cx="6265741" cy="586960"/>
          </a:xfrm>
        </p:grpSpPr>
        <p:pic>
          <p:nvPicPr>
            <p:cNvPr id="19" name="Picture 2" descr="\begin{align*}&#10;F(R) \simeq R &#10;- \beta  R_{c}  + \beta  R_{c}  \left(\frac{R_{c}}{R} \right)^{2n} + \alpha R^{2}&#10;\end{align*}">
              <a:extLst>
                <a:ext uri="{FF2B5EF4-FFF2-40B4-BE49-F238E27FC236}">
                  <a16:creationId xmlns:a16="http://schemas.microsoft.com/office/drawing/2014/main" id="{89D2DE02-ACB5-4CF4-B4CA-21F87CFE5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589" y="4430323"/>
              <a:ext cx="3908875" cy="584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角丸四角形 14">
              <a:extLst>
                <a:ext uri="{FF2B5EF4-FFF2-40B4-BE49-F238E27FC236}">
                  <a16:creationId xmlns:a16="http://schemas.microsoft.com/office/drawing/2014/main" id="{755B16F0-03EA-409F-AAF7-D740054C1185}"/>
                </a:ext>
              </a:extLst>
            </p:cNvPr>
            <p:cNvSpPr/>
            <p:nvPr/>
          </p:nvSpPr>
          <p:spPr>
            <a:xfrm>
              <a:off x="2468605" y="4531530"/>
              <a:ext cx="640369" cy="413730"/>
            </a:xfrm>
            <a:prstGeom prst="roundRect">
              <a:avLst>
                <a:gd name="adj" fmla="val 0"/>
              </a:avLst>
            </a:prstGeom>
            <a:solidFill>
              <a:srgbClr val="FF0000">
                <a:alpha val="2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コンテンツ プレースホルダー 2">
              <a:extLst>
                <a:ext uri="{FF2B5EF4-FFF2-40B4-BE49-F238E27FC236}">
                  <a16:creationId xmlns:a16="http://schemas.microsoft.com/office/drawing/2014/main" id="{D485BA8C-A9E0-4949-92BC-D4B79C4786C3}"/>
                </a:ext>
              </a:extLst>
            </p:cNvPr>
            <p:cNvSpPr txBox="1">
              <a:spLocks/>
            </p:cNvSpPr>
            <p:nvPr/>
          </p:nvSpPr>
          <p:spPr>
            <a:xfrm>
              <a:off x="5518795" y="4508354"/>
              <a:ext cx="1007768" cy="398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1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6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14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14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Segoe UI" panose="020B0502040204020203" pitchFamily="34" charset="0"/>
                  <a:cs typeface="Segoe UI" panose="020B0502040204020203" pitchFamily="34" charset="0"/>
                </a:rPr>
                <a:t>where</a:t>
              </a:r>
            </a:p>
          </p:txBody>
        </p:sp>
        <p:pic>
          <p:nvPicPr>
            <p:cNvPr id="22" name="Picture 2" descr="\begin{align*}&#10;\beta R_{c} \approx 2 \Lambda&#10;\end{align*}">
              <a:extLst>
                <a:ext uri="{FF2B5EF4-FFF2-40B4-BE49-F238E27FC236}">
                  <a16:creationId xmlns:a16="http://schemas.microsoft.com/office/drawing/2014/main" id="{C45CB16D-0BDE-4B50-BE4E-2C44D9519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869" y="4455716"/>
              <a:ext cx="1024880" cy="220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1767C0F-B222-4D13-8D3A-9794A3573283}"/>
                </a:ext>
              </a:extLst>
            </p:cNvPr>
            <p:cNvCxnSpPr/>
            <p:nvPr/>
          </p:nvCxnSpPr>
          <p:spPr>
            <a:xfrm>
              <a:off x="6548846" y="4712368"/>
              <a:ext cx="114048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\begin{align*}&#10;\beta \sim \mathcal{O}(1)&#10;\end{align*}">
              <a:extLst>
                <a:ext uri="{FF2B5EF4-FFF2-40B4-BE49-F238E27FC236}">
                  <a16:creationId xmlns:a16="http://schemas.microsoft.com/office/drawing/2014/main" id="{AB2BBBFC-BDAB-44F5-AE93-2F4B23CC3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616" y="4780552"/>
              <a:ext cx="897376" cy="2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63B3F1D2-4BF2-4FAA-B658-DD2B72ABEF1B}"/>
              </a:ext>
            </a:extLst>
          </p:cNvPr>
          <p:cNvGrpSpPr/>
          <p:nvPr/>
        </p:nvGrpSpPr>
        <p:grpSpPr>
          <a:xfrm>
            <a:off x="796382" y="1343882"/>
            <a:ext cx="7551235" cy="2451033"/>
            <a:chOff x="796382" y="1343882"/>
            <a:chExt cx="7551235" cy="2451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コンテンツ プレースホルダー 7">
                  <a:extLst>
                    <a:ext uri="{FF2B5EF4-FFF2-40B4-BE49-F238E27FC236}">
                      <a16:creationId xmlns:a16="http://schemas.microsoft.com/office/drawing/2014/main" id="{E6C9DED5-5768-454E-86DF-34FE4BB5E7E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6382" y="1343893"/>
                  <a:ext cx="5242109" cy="44100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4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Starobinsky model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ja-JP" sz="2400" dirty="0">
                      <a:solidFill>
                        <a:schemeClr val="bg1"/>
                      </a:solidFill>
                    </a:rPr>
                    <a:t> correction </a:t>
                  </a:r>
                  <a:endParaRPr lang="en-US" altLang="ja-JP" sz="2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コンテンツ プレースホルダー 7">
                  <a:extLst>
                    <a:ext uri="{FF2B5EF4-FFF2-40B4-BE49-F238E27FC236}">
                      <a16:creationId xmlns:a16="http://schemas.microsoft.com/office/drawing/2014/main" id="{E6C9DED5-5768-454E-86DF-34FE4BB5E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82" y="1343893"/>
                  <a:ext cx="5242109" cy="441002"/>
                </a:xfrm>
                <a:prstGeom prst="rect">
                  <a:avLst/>
                </a:prstGeom>
                <a:blipFill>
                  <a:blip r:embed="rId7"/>
                  <a:stretch>
                    <a:fillRect l="-1740" t="-13333" b="-29333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四角形: 角を丸くする 6">
              <a:extLst>
                <a:ext uri="{FF2B5EF4-FFF2-40B4-BE49-F238E27FC236}">
                  <a16:creationId xmlns:a16="http://schemas.microsoft.com/office/drawing/2014/main" id="{F84F631E-8911-4044-99C3-C919B58AC2E5}"/>
                </a:ext>
              </a:extLst>
            </p:cNvPr>
            <p:cNvSpPr/>
            <p:nvPr/>
          </p:nvSpPr>
          <p:spPr>
            <a:xfrm>
              <a:off x="796383" y="1343882"/>
              <a:ext cx="7551234" cy="2420477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8001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コンテンツ プレースホルダー 2">
              <a:extLst>
                <a:ext uri="{FF2B5EF4-FFF2-40B4-BE49-F238E27FC236}">
                  <a16:creationId xmlns:a16="http://schemas.microsoft.com/office/drawing/2014/main" id="{64EAB40F-CD8B-4A87-A429-156C6DCD24B5}"/>
                </a:ext>
              </a:extLst>
            </p:cNvPr>
            <p:cNvSpPr txBox="1">
              <a:spLocks/>
            </p:cNvSpPr>
            <p:nvPr/>
          </p:nvSpPr>
          <p:spPr>
            <a:xfrm>
              <a:off x="5046010" y="2828148"/>
              <a:ext cx="3301607" cy="4395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to cure singularity problem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コンテンツ プレースホルダー 2">
              <a:extLst>
                <a:ext uri="{FF2B5EF4-FFF2-40B4-BE49-F238E27FC236}">
                  <a16:creationId xmlns:a16="http://schemas.microsoft.com/office/drawing/2014/main" id="{FD50A2F9-15F2-4B13-840E-A03E20735F04}"/>
                </a:ext>
              </a:extLst>
            </p:cNvPr>
            <p:cNvSpPr txBox="1">
              <a:spLocks/>
            </p:cNvSpPr>
            <p:nvPr/>
          </p:nvSpPr>
          <p:spPr>
            <a:xfrm>
              <a:off x="2755855" y="3392592"/>
              <a:ext cx="1975982" cy="360349"/>
            </a:xfrm>
            <a:prstGeom prst="rect">
              <a:avLst/>
            </a:prstGeom>
          </p:spPr>
          <p:txBody>
            <a:bodyPr vert="horz" lIns="0" tIns="45720" rIns="0" bIns="45720" numCol="1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3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3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E5E5"/>
                </a:buClr>
                <a:buNone/>
              </a:pP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[</a:t>
              </a:r>
              <a:r>
                <a:rPr lang="en-US" altLang="ja-JP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Starobinsky</a:t>
              </a: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(2007)]</a:t>
              </a:r>
              <a:endPara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コンテンツ プレースホルダー 2">
                  <a:extLst>
                    <a:ext uri="{FF2B5EF4-FFF2-40B4-BE49-F238E27FC236}">
                      <a16:creationId xmlns:a16="http://schemas.microsoft.com/office/drawing/2014/main" id="{40A3997C-4346-4B18-B8F6-13C315B968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982786" y="1969021"/>
                  <a:ext cx="1939678" cy="6209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rgbClr val="080016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altLang="ja-JP" sz="2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1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18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altLang="ja-JP" sz="1800" b="0" i="0" dirty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a14:m>
                  <a:r>
                    <a:rPr lang="en-US" altLang="ja-JP" sz="2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 and </a:t>
                  </a:r>
                  <a14:m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ja-JP" sz="1800" b="0" i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altLang="ja-JP" sz="18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endParaRPr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1" name="コンテンツ プレースホルダー 2">
                  <a:extLst>
                    <a:ext uri="{FF2B5EF4-FFF2-40B4-BE49-F238E27FC236}">
                      <a16:creationId xmlns:a16="http://schemas.microsoft.com/office/drawing/2014/main" id="{40A3997C-4346-4B18-B8F6-13C315B968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2786" y="1969021"/>
                  <a:ext cx="1939678" cy="620900"/>
                </a:xfrm>
                <a:prstGeom prst="rect">
                  <a:avLst/>
                </a:prstGeom>
                <a:blipFill>
                  <a:blip r:embed="rId8"/>
                  <a:stretch>
                    <a:fillRect t="-8824" b="-215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2" descr="\begin{align*}&#10;F(R) = R - \beta R_{c} \left[ 1 - \left( 1 + \frac{R^{2}}{R^{2}_{c}} \right)^{-n} \right] + \alpha R^{2}&#10;\end{align*}">
              <a:extLst>
                <a:ext uri="{FF2B5EF4-FFF2-40B4-BE49-F238E27FC236}">
                  <a16:creationId xmlns:a16="http://schemas.microsoft.com/office/drawing/2014/main" id="{490D9BA8-2412-4212-904E-41FCFB0B6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589" y="1920368"/>
              <a:ext cx="4285140" cy="669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E3916280-47AA-4987-86CB-DD2760DC4409}"/>
                </a:ext>
              </a:extLst>
            </p:cNvPr>
            <p:cNvSpPr txBox="1">
              <a:spLocks/>
            </p:cNvSpPr>
            <p:nvPr/>
          </p:nvSpPr>
          <p:spPr>
            <a:xfrm>
              <a:off x="862311" y="3023280"/>
              <a:ext cx="3951072" cy="356097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000" dirty="0"/>
                <a:t>Viable F(R) gravity model for DE</a:t>
              </a:r>
            </a:p>
          </p:txBody>
        </p:sp>
        <p:sp>
          <p:nvSpPr>
            <p:cNvPr id="14" name="コンテンツ プレースホルダー 8">
              <a:extLst>
                <a:ext uri="{FF2B5EF4-FFF2-40B4-BE49-F238E27FC236}">
                  <a16:creationId xmlns:a16="http://schemas.microsoft.com/office/drawing/2014/main" id="{31B919F5-214D-41A1-ABE2-B231F2BC8E8E}"/>
                </a:ext>
              </a:extLst>
            </p:cNvPr>
            <p:cNvSpPr txBox="1">
              <a:spLocks/>
            </p:cNvSpPr>
            <p:nvPr/>
          </p:nvSpPr>
          <p:spPr>
            <a:xfrm>
              <a:off x="5533436" y="3216475"/>
              <a:ext cx="1845498" cy="5784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00000"/>
                <a:buFont typeface="Segoe UI" panose="020B0502040204020203" pitchFamily="34" charset="0"/>
                <a:buChar char="‒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</a:t>
              </a:r>
              <a:r>
                <a:rPr lang="en-US" altLang="ja-JP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Frolov</a:t>
              </a:r>
              <a:r>
                <a:rPr lang="en-US" altLang="ja-JP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(2008)] [Dev et al. (2008)]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4833210-D6A3-4DDE-A470-122DD12A043F}"/>
                </a:ext>
              </a:extLst>
            </p:cNvPr>
            <p:cNvCxnSpPr>
              <a:cxnSpLocks/>
            </p:cNvCxnSpPr>
            <p:nvPr/>
          </p:nvCxnSpPr>
          <p:spPr>
            <a:xfrm>
              <a:off x="2820196" y="2698992"/>
              <a:ext cx="22224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D338C59E-73F5-47C4-9EF4-9AC8C4934900}"/>
                </a:ext>
              </a:extLst>
            </p:cNvPr>
            <p:cNvCxnSpPr/>
            <p:nvPr/>
          </p:nvCxnSpPr>
          <p:spPr>
            <a:xfrm>
              <a:off x="5240812" y="2495271"/>
              <a:ext cx="58524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9D5B7FD2-DBCE-42E1-B826-379AF3B3AEE9}"/>
                </a:ext>
              </a:extLst>
            </p:cNvPr>
            <p:cNvCxnSpPr>
              <a:cxnSpLocks/>
            </p:cNvCxnSpPr>
            <p:nvPr/>
          </p:nvCxnSpPr>
          <p:spPr>
            <a:xfrm>
              <a:off x="3725447" y="2744740"/>
              <a:ext cx="18399" cy="2653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0CE34874-507B-4ADD-8B1A-DBC540A40A07}"/>
                </a:ext>
              </a:extLst>
            </p:cNvPr>
            <p:cNvCxnSpPr>
              <a:cxnSpLocks/>
            </p:cNvCxnSpPr>
            <p:nvPr/>
          </p:nvCxnSpPr>
          <p:spPr>
            <a:xfrm>
              <a:off x="5610171" y="2593463"/>
              <a:ext cx="120995" cy="2110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C48C3B83-B0C5-4446-A514-BA5A2C4EC597}"/>
                </a:ext>
              </a:extLst>
            </p:cNvPr>
            <p:cNvCxnSpPr/>
            <p:nvPr/>
          </p:nvCxnSpPr>
          <p:spPr>
            <a:xfrm>
              <a:off x="2164371" y="2399808"/>
              <a:ext cx="33035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A4E9B8D9-CF58-43D7-80A1-C82295E4E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6994" y="2458847"/>
              <a:ext cx="206593" cy="1737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コンテンツ プレースホルダー 2">
              <a:extLst>
                <a:ext uri="{FF2B5EF4-FFF2-40B4-BE49-F238E27FC236}">
                  <a16:creationId xmlns:a16="http://schemas.microsoft.com/office/drawing/2014/main" id="{EE5B9582-BE6D-4A15-89B5-75D20DFCDAC4}"/>
                </a:ext>
              </a:extLst>
            </p:cNvPr>
            <p:cNvSpPr txBox="1">
              <a:spLocks/>
            </p:cNvSpPr>
            <p:nvPr/>
          </p:nvSpPr>
          <p:spPr>
            <a:xfrm>
              <a:off x="1599655" y="2533942"/>
              <a:ext cx="644071" cy="41471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4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600" kern="1200" baseline="0">
                  <a:solidFill>
                    <a:srgbClr val="080016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000" dirty="0"/>
                <a:t>GR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E5C0D517-5ADE-4E7A-8921-8D87A0FBA7A5}"/>
              </a:ext>
            </a:extLst>
          </p:cNvPr>
          <p:cNvGrpSpPr/>
          <p:nvPr/>
        </p:nvGrpSpPr>
        <p:grpSpPr>
          <a:xfrm>
            <a:off x="796381" y="5171315"/>
            <a:ext cx="7551236" cy="1128684"/>
            <a:chOff x="796381" y="5171315"/>
            <a:chExt cx="7551236" cy="1128684"/>
          </a:xfrm>
        </p:grpSpPr>
        <p:pic>
          <p:nvPicPr>
            <p:cNvPr id="26" name="Picture 2" descr="\begin{align*}&#10;m_{\varphi}^{2} &#10;&amp;=&#10;\frac{R_{c}}{6n (2n+1) \beta} &#10;\left[  \left( - \frac{\kappa^{2}T}{R_{c}} \right)^{-2(n+1)}  + \frac{\alpha R_{c}}{n (2n+1) \beta}   \right]^{-1}&#10;\frac{ 1 }{1 - 2\alpha \kappa^{2}T } \end{align*}">
              <a:extLst>
                <a:ext uri="{FF2B5EF4-FFF2-40B4-BE49-F238E27FC236}">
                  <a16:creationId xmlns:a16="http://schemas.microsoft.com/office/drawing/2014/main" id="{6AFE66AC-BF36-43E4-8399-273BB35D2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253" y="5542835"/>
              <a:ext cx="5929494" cy="65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コンテンツ プレースホルダー 7">
              <a:extLst>
                <a:ext uri="{FF2B5EF4-FFF2-40B4-BE49-F238E27FC236}">
                  <a16:creationId xmlns:a16="http://schemas.microsoft.com/office/drawing/2014/main" id="{1235E029-B520-4C1B-A533-C384F8DFB02B}"/>
                </a:ext>
              </a:extLst>
            </p:cNvPr>
            <p:cNvSpPr txBox="1">
              <a:spLocks/>
            </p:cNvSpPr>
            <p:nvPr/>
          </p:nvSpPr>
          <p:spPr>
            <a:xfrm>
              <a:off x="796381" y="5171315"/>
              <a:ext cx="2227669" cy="42151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8001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40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Scalaron</a:t>
              </a:r>
              <a:r>
                <a:rPr lang="en-US" altLang="ja-JP" sz="2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mass</a:t>
              </a:r>
              <a:endParaRPr lang="ja-JP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四角形: 角を丸くする 6">
              <a:extLst>
                <a:ext uri="{FF2B5EF4-FFF2-40B4-BE49-F238E27FC236}">
                  <a16:creationId xmlns:a16="http://schemas.microsoft.com/office/drawing/2014/main" id="{04B5C380-F14F-4E35-8B8F-4BCE691112D6}"/>
                </a:ext>
              </a:extLst>
            </p:cNvPr>
            <p:cNvSpPr/>
            <p:nvPr/>
          </p:nvSpPr>
          <p:spPr>
            <a:xfrm>
              <a:off x="796382" y="5182733"/>
              <a:ext cx="7551235" cy="1117266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80016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29000"/>
      </p:ext>
    </p:extLst>
  </p:cSld>
  <p:clrMapOvr>
    <a:masterClrMapping/>
  </p:clrMapOvr>
</p:sld>
</file>

<file path=ppt/theme/theme1.xml><?xml version="1.0" encoding="utf-8"?>
<a:theme xmlns:a="http://schemas.openxmlformats.org/drawingml/2006/main" name="マスター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1970</Words>
  <Application>Microsoft Office PowerPoint</Application>
  <PresentationFormat>画面に合わせる (4:3)</PresentationFormat>
  <Paragraphs>433</Paragraphs>
  <Slides>24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游ゴシック</vt:lpstr>
      <vt:lpstr>Arial</vt:lpstr>
      <vt:lpstr>Calibri</vt:lpstr>
      <vt:lpstr>Cambria Math</vt:lpstr>
      <vt:lpstr>Segoe UI</vt:lpstr>
      <vt:lpstr>マスター</vt:lpstr>
      <vt:lpstr>Chameleonic Dark Matter:  Implications for current and early Universe</vt:lpstr>
      <vt:lpstr>Outline of Our Research</vt:lpstr>
      <vt:lpstr>F(R) Gravity and Scalaron Field</vt:lpstr>
      <vt:lpstr>Chameleon Mechanism</vt:lpstr>
      <vt:lpstr>Dark Matter in F(R) Gravity?</vt:lpstr>
      <vt:lpstr>Strategy and Issues</vt:lpstr>
      <vt:lpstr>Matter Sector After Weyl Trans.</vt:lpstr>
      <vt:lpstr>Matter Coupling </vt:lpstr>
      <vt:lpstr>F(R) Model and Scalaron Mass</vt:lpstr>
      <vt:lpstr>Stability in Late-time Universe</vt:lpstr>
      <vt:lpstr>Scalaron Mass in Current Universe</vt:lpstr>
      <vt:lpstr>Scalaron Relic Density</vt:lpstr>
      <vt:lpstr>Cosmic Environment in Early Universe</vt:lpstr>
      <vt:lpstr>Scalaron Mass in Early Universe</vt:lpstr>
      <vt:lpstr>Scalaron in EWPT BG Environment</vt:lpstr>
      <vt:lpstr>Summary and Discussion</vt:lpstr>
      <vt:lpstr>PowerPoint プレゼンテーション</vt:lpstr>
      <vt:lpstr>Appendix</vt:lpstr>
      <vt:lpstr>Future Directions</vt:lpstr>
      <vt:lpstr>Test of Gravity and Screening Mechanism</vt:lpstr>
      <vt:lpstr>R^2 Correction and Singularity Problem </vt:lpstr>
      <vt:lpstr>Stability in Early Universe</vt:lpstr>
      <vt:lpstr>Direct Detection Environment</vt:lpstr>
      <vt:lpstr>Thermal History of the Universe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桂川 大志</dc:creator>
  <cp:lastModifiedBy>大志 桂川</cp:lastModifiedBy>
  <cp:revision>65</cp:revision>
  <dcterms:created xsi:type="dcterms:W3CDTF">2018-12-01T05:05:04Z</dcterms:created>
  <dcterms:modified xsi:type="dcterms:W3CDTF">2018-12-29T06:19:22Z</dcterms:modified>
</cp:coreProperties>
</file>